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1" r:id="rId2"/>
    <p:sldId id="279" r:id="rId3"/>
    <p:sldId id="10979" r:id="rId4"/>
    <p:sldId id="262" r:id="rId5"/>
    <p:sldId id="2147374566" r:id="rId6"/>
    <p:sldId id="2147483595" r:id="rId7"/>
    <p:sldId id="261" r:id="rId8"/>
    <p:sldId id="2147374567" r:id="rId9"/>
    <p:sldId id="2147483486" r:id="rId10"/>
    <p:sldId id="263" r:id="rId11"/>
    <p:sldId id="265" r:id="rId12"/>
    <p:sldId id="276" r:id="rId13"/>
  </p:sldIdLst>
  <p:sldSz cx="18288000" cy="10287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E7429-486E-B5CA-16AD-4FADF1E155F7}" v="99" dt="2026-02-04T16:39:38.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1"/>
    <p:restoredTop sz="94800"/>
  </p:normalViewPr>
  <p:slideViewPr>
    <p:cSldViewPr snapToGrid="0">
      <p:cViewPr varScale="1">
        <p:scale>
          <a:sx n="59" d="100"/>
          <a:sy n="59" d="100"/>
        </p:scale>
        <p:origin x="400" y="5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ominguez" userId="S::michelle.dominguez@origentech.com::7c87162b-5251-4a22-a242-16a0eab6637d" providerId="AD" clId="Web-{F94E7429-486E-B5CA-16AD-4FADF1E155F7}"/>
    <pc:docChg chg="modSld">
      <pc:chgData name="Michelle Dominguez" userId="S::michelle.dominguez@origentech.com::7c87162b-5251-4a22-a242-16a0eab6637d" providerId="AD" clId="Web-{F94E7429-486E-B5CA-16AD-4FADF1E155F7}" dt="2026-02-04T16:39:38.547" v="80"/>
      <pc:docMkLst>
        <pc:docMk/>
      </pc:docMkLst>
      <pc:sldChg chg="modSp">
        <pc:chgData name="Michelle Dominguez" userId="S::michelle.dominguez@origentech.com::7c87162b-5251-4a22-a242-16a0eab6637d" providerId="AD" clId="Web-{F94E7429-486E-B5CA-16AD-4FADF1E155F7}" dt="2026-02-04T16:36:07.672" v="53" actId="20577"/>
        <pc:sldMkLst>
          <pc:docMk/>
          <pc:sldMk cId="783702864" sldId="261"/>
        </pc:sldMkLst>
        <pc:spChg chg="mod">
          <ac:chgData name="Michelle Dominguez" userId="S::michelle.dominguez@origentech.com::7c87162b-5251-4a22-a242-16a0eab6637d" providerId="AD" clId="Web-{F94E7429-486E-B5CA-16AD-4FADF1E155F7}" dt="2026-02-04T16:33:35.172" v="32" actId="1076"/>
          <ac:spMkLst>
            <pc:docMk/>
            <pc:sldMk cId="783702864" sldId="261"/>
            <ac:spMk id="4" creationId="{DA46F4BC-CCD4-2F59-6DEB-B2A42ECEB194}"/>
          </ac:spMkLst>
        </pc:spChg>
        <pc:spChg chg="mod">
          <ac:chgData name="Michelle Dominguez" userId="S::michelle.dominguez@origentech.com::7c87162b-5251-4a22-a242-16a0eab6637d" providerId="AD" clId="Web-{F94E7429-486E-B5CA-16AD-4FADF1E155F7}" dt="2026-02-04T16:35:47.266" v="49" actId="20577"/>
          <ac:spMkLst>
            <pc:docMk/>
            <pc:sldMk cId="783702864" sldId="261"/>
            <ac:spMk id="23" creationId="{8AB5E76A-0509-4038-AF2A-A68E77C6482D}"/>
          </ac:spMkLst>
        </pc:spChg>
        <pc:spChg chg="mod">
          <ac:chgData name="Michelle Dominguez" userId="S::michelle.dominguez@origentech.com::7c87162b-5251-4a22-a242-16a0eab6637d" providerId="AD" clId="Web-{F94E7429-486E-B5CA-16AD-4FADF1E155F7}" dt="2026-02-04T16:34:27.985" v="40" actId="20577"/>
          <ac:spMkLst>
            <pc:docMk/>
            <pc:sldMk cId="783702864" sldId="261"/>
            <ac:spMk id="29" creationId="{99811434-D380-8D75-E4AF-991283B76F60}"/>
          </ac:spMkLst>
        </pc:spChg>
        <pc:spChg chg="mod">
          <ac:chgData name="Michelle Dominguez" userId="S::michelle.dominguez@origentech.com::7c87162b-5251-4a22-a242-16a0eab6637d" providerId="AD" clId="Web-{F94E7429-486E-B5CA-16AD-4FADF1E155F7}" dt="2026-02-04T16:34:04.844" v="37"/>
          <ac:spMkLst>
            <pc:docMk/>
            <pc:sldMk cId="783702864" sldId="261"/>
            <ac:spMk id="33" creationId="{19336FDA-A485-6252-D0FA-8A40347C7530}"/>
          </ac:spMkLst>
        </pc:spChg>
        <pc:spChg chg="mod">
          <ac:chgData name="Michelle Dominguez" userId="S::michelle.dominguez@origentech.com::7c87162b-5251-4a22-a242-16a0eab6637d" providerId="AD" clId="Web-{F94E7429-486E-B5CA-16AD-4FADF1E155F7}" dt="2026-02-04T16:34:00.547" v="36" actId="20577"/>
          <ac:spMkLst>
            <pc:docMk/>
            <pc:sldMk cId="783702864" sldId="261"/>
            <ac:spMk id="41" creationId="{1A786F8B-81AB-3A33-C9D3-CAC6720C368A}"/>
          </ac:spMkLst>
        </pc:spChg>
        <pc:spChg chg="mod">
          <ac:chgData name="Michelle Dominguez" userId="S::michelle.dominguez@origentech.com::7c87162b-5251-4a22-a242-16a0eab6637d" providerId="AD" clId="Web-{F94E7429-486E-B5CA-16AD-4FADF1E155F7}" dt="2026-02-04T16:34:11.407" v="38"/>
          <ac:spMkLst>
            <pc:docMk/>
            <pc:sldMk cId="783702864" sldId="261"/>
            <ac:spMk id="43" creationId="{005A045F-1426-E2F4-0F39-7CEA773C9A48}"/>
          </ac:spMkLst>
        </pc:spChg>
        <pc:spChg chg="mod">
          <ac:chgData name="Michelle Dominguez" userId="S::michelle.dominguez@origentech.com::7c87162b-5251-4a22-a242-16a0eab6637d" providerId="AD" clId="Web-{F94E7429-486E-B5CA-16AD-4FADF1E155F7}" dt="2026-02-04T16:33:44.922" v="34"/>
          <ac:spMkLst>
            <pc:docMk/>
            <pc:sldMk cId="783702864" sldId="261"/>
            <ac:spMk id="53" creationId="{E94E2EC9-1E9F-8C4E-DB5C-99D1A97D52D6}"/>
          </ac:spMkLst>
        </pc:spChg>
        <pc:spChg chg="mod">
          <ac:chgData name="Michelle Dominguez" userId="S::michelle.dominguez@origentech.com::7c87162b-5251-4a22-a242-16a0eab6637d" providerId="AD" clId="Web-{F94E7429-486E-B5CA-16AD-4FADF1E155F7}" dt="2026-02-04T16:33:55.204" v="35" actId="20577"/>
          <ac:spMkLst>
            <pc:docMk/>
            <pc:sldMk cId="783702864" sldId="261"/>
            <ac:spMk id="55" creationId="{110EDCEF-F9BB-84FC-E9EF-A4429EEAC946}"/>
          </ac:spMkLst>
        </pc:spChg>
        <pc:spChg chg="mod">
          <ac:chgData name="Michelle Dominguez" userId="S::michelle.dominguez@origentech.com::7c87162b-5251-4a22-a242-16a0eab6637d" providerId="AD" clId="Web-{F94E7429-486E-B5CA-16AD-4FADF1E155F7}" dt="2026-02-04T16:35:34.813" v="47" actId="1076"/>
          <ac:spMkLst>
            <pc:docMk/>
            <pc:sldMk cId="783702864" sldId="261"/>
            <ac:spMk id="61" creationId="{BA084F9C-A98C-2F9C-A90F-3416157AEB9E}"/>
          </ac:spMkLst>
        </pc:spChg>
        <pc:spChg chg="mod">
          <ac:chgData name="Michelle Dominguez" userId="S::michelle.dominguez@origentech.com::7c87162b-5251-4a22-a242-16a0eab6637d" providerId="AD" clId="Web-{F94E7429-486E-B5CA-16AD-4FADF1E155F7}" dt="2026-02-04T16:35:41.954" v="48" actId="20577"/>
          <ac:spMkLst>
            <pc:docMk/>
            <pc:sldMk cId="783702864" sldId="261"/>
            <ac:spMk id="62" creationId="{CDEBAA39-21D4-A517-1570-DAC9EB9A97D1}"/>
          </ac:spMkLst>
        </pc:spChg>
        <pc:spChg chg="mod">
          <ac:chgData name="Michelle Dominguez" userId="S::michelle.dominguez@origentech.com::7c87162b-5251-4a22-a242-16a0eab6637d" providerId="AD" clId="Web-{F94E7429-486E-B5CA-16AD-4FADF1E155F7}" dt="2026-02-04T16:36:07.672" v="53" actId="20577"/>
          <ac:spMkLst>
            <pc:docMk/>
            <pc:sldMk cId="783702864" sldId="261"/>
            <ac:spMk id="64" creationId="{28369F36-AB4C-DFEE-82F2-2C49DB8161BF}"/>
          </ac:spMkLst>
        </pc:spChg>
        <pc:spChg chg="mod">
          <ac:chgData name="Michelle Dominguez" userId="S::michelle.dominguez@origentech.com::7c87162b-5251-4a22-a242-16a0eab6637d" providerId="AD" clId="Web-{F94E7429-486E-B5CA-16AD-4FADF1E155F7}" dt="2026-02-04T16:35:09.844" v="42" actId="20577"/>
          <ac:spMkLst>
            <pc:docMk/>
            <pc:sldMk cId="783702864" sldId="261"/>
            <ac:spMk id="67" creationId="{0CDA8B3E-3349-CC1A-DA90-B93787FA511A}"/>
          </ac:spMkLst>
        </pc:spChg>
        <pc:spChg chg="mod">
          <ac:chgData name="Michelle Dominguez" userId="S::michelle.dominguez@origentech.com::7c87162b-5251-4a22-a242-16a0eab6637d" providerId="AD" clId="Web-{F94E7429-486E-B5CA-16AD-4FADF1E155F7}" dt="2026-02-04T16:36:02.516" v="52" actId="20577"/>
          <ac:spMkLst>
            <pc:docMk/>
            <pc:sldMk cId="783702864" sldId="261"/>
            <ac:spMk id="69" creationId="{7CF618FA-0582-24D9-CCFB-0D05DF4789BD}"/>
          </ac:spMkLst>
        </pc:spChg>
        <pc:spChg chg="mod">
          <ac:chgData name="Michelle Dominguez" userId="S::michelle.dominguez@origentech.com::7c87162b-5251-4a22-a242-16a0eab6637d" providerId="AD" clId="Web-{F94E7429-486E-B5CA-16AD-4FADF1E155F7}" dt="2026-02-04T16:35:52.235" v="50" actId="20577"/>
          <ac:spMkLst>
            <pc:docMk/>
            <pc:sldMk cId="783702864" sldId="261"/>
            <ac:spMk id="71" creationId="{5F961814-E49A-D1EF-4516-2ABF3D85C5D4}"/>
          </ac:spMkLst>
        </pc:spChg>
        <pc:spChg chg="mod">
          <ac:chgData name="Michelle Dominguez" userId="S::michelle.dominguez@origentech.com::7c87162b-5251-4a22-a242-16a0eab6637d" providerId="AD" clId="Web-{F94E7429-486E-B5CA-16AD-4FADF1E155F7}" dt="2026-02-04T16:35:57.157" v="51" actId="20577"/>
          <ac:spMkLst>
            <pc:docMk/>
            <pc:sldMk cId="783702864" sldId="261"/>
            <ac:spMk id="72" creationId="{A7EFAF62-C34A-7D81-7534-4E9CCFC521A2}"/>
          </ac:spMkLst>
        </pc:spChg>
        <pc:spChg chg="mod">
          <ac:chgData name="Michelle Dominguez" userId="S::michelle.dominguez@origentech.com::7c87162b-5251-4a22-a242-16a0eab6637d" providerId="AD" clId="Web-{F94E7429-486E-B5CA-16AD-4FADF1E155F7}" dt="2026-02-04T16:35:03.266" v="41"/>
          <ac:spMkLst>
            <pc:docMk/>
            <pc:sldMk cId="783702864" sldId="261"/>
            <ac:spMk id="77" creationId="{8375882F-3F4F-CAC3-BDC0-4B46DCA96A53}"/>
          </ac:spMkLst>
        </pc:spChg>
      </pc:sldChg>
      <pc:sldChg chg="modSp">
        <pc:chgData name="Michelle Dominguez" userId="S::michelle.dominguez@origentech.com::7c87162b-5251-4a22-a242-16a0eab6637d" providerId="AD" clId="Web-{F94E7429-486E-B5CA-16AD-4FADF1E155F7}" dt="2026-02-04T16:33:15.610" v="30"/>
        <pc:sldMkLst>
          <pc:docMk/>
          <pc:sldMk cId="719940055" sldId="10979"/>
        </pc:sldMkLst>
        <pc:spChg chg="mod">
          <ac:chgData name="Michelle Dominguez" userId="S::michelle.dominguez@origentech.com::7c87162b-5251-4a22-a242-16a0eab6637d" providerId="AD" clId="Web-{F94E7429-486E-B5CA-16AD-4FADF1E155F7}" dt="2026-02-04T16:33:15.610" v="30"/>
          <ac:spMkLst>
            <pc:docMk/>
            <pc:sldMk cId="719940055" sldId="10979"/>
            <ac:spMk id="4" creationId="{E529926C-70BB-4469-A8F3-FE1ACCCCCF33}"/>
          </ac:spMkLst>
        </pc:spChg>
      </pc:sldChg>
      <pc:sldChg chg="modSp">
        <pc:chgData name="Michelle Dominguez" userId="S::michelle.dominguez@origentech.com::7c87162b-5251-4a22-a242-16a0eab6637d" providerId="AD" clId="Web-{F94E7429-486E-B5CA-16AD-4FADF1E155F7}" dt="2026-02-04T16:33:24.641" v="31"/>
        <pc:sldMkLst>
          <pc:docMk/>
          <pc:sldMk cId="83018590" sldId="2147374566"/>
        </pc:sldMkLst>
        <pc:spChg chg="mod">
          <ac:chgData name="Michelle Dominguez" userId="S::michelle.dominguez@origentech.com::7c87162b-5251-4a22-a242-16a0eab6637d" providerId="AD" clId="Web-{F94E7429-486E-B5CA-16AD-4FADF1E155F7}" dt="2026-02-04T16:33:24.641" v="31"/>
          <ac:spMkLst>
            <pc:docMk/>
            <pc:sldMk cId="83018590" sldId="2147374566"/>
            <ac:spMk id="6" creationId="{00000000-0000-0000-0000-000000000000}"/>
          </ac:spMkLst>
        </pc:spChg>
        <pc:spChg chg="mod">
          <ac:chgData name="Michelle Dominguez" userId="S::michelle.dominguez@origentech.com::7c87162b-5251-4a22-a242-16a0eab6637d" providerId="AD" clId="Web-{F94E7429-486E-B5CA-16AD-4FADF1E155F7}" dt="2026-02-04T16:29:58" v="6" actId="1076"/>
          <ac:spMkLst>
            <pc:docMk/>
            <pc:sldMk cId="83018590" sldId="2147374566"/>
            <ac:spMk id="8" creationId="{DA4A2388-1636-FD20-4F8C-5DFD1CDF2C33}"/>
          </ac:spMkLst>
        </pc:spChg>
        <pc:picChg chg="mod">
          <ac:chgData name="Michelle Dominguez" userId="S::michelle.dominguez@origentech.com::7c87162b-5251-4a22-a242-16a0eab6637d" providerId="AD" clId="Web-{F94E7429-486E-B5CA-16AD-4FADF1E155F7}" dt="2026-02-04T16:30:08.016" v="9" actId="14100"/>
          <ac:picMkLst>
            <pc:docMk/>
            <pc:sldMk cId="83018590" sldId="2147374566"/>
            <ac:picMk id="15" creationId="{8AFCC388-8DE6-342D-77EF-2C94B483D2DB}"/>
          </ac:picMkLst>
        </pc:picChg>
        <pc:cxnChg chg="mod">
          <ac:chgData name="Michelle Dominguez" userId="S::michelle.dominguez@origentech.com::7c87162b-5251-4a22-a242-16a0eab6637d" providerId="AD" clId="Web-{F94E7429-486E-B5CA-16AD-4FADF1E155F7}" dt="2026-02-04T16:30:08.016" v="9" actId="14100"/>
          <ac:cxnSpMkLst>
            <pc:docMk/>
            <pc:sldMk cId="83018590" sldId="2147374566"/>
            <ac:cxnSpMk id="9" creationId="{0EA83F5B-942B-C199-07C4-53C7BAAFFC7F}"/>
          </ac:cxnSpMkLst>
        </pc:cxnChg>
      </pc:sldChg>
      <pc:sldChg chg="modSp">
        <pc:chgData name="Michelle Dominguez" userId="S::michelle.dominguez@origentech.com::7c87162b-5251-4a22-a242-16a0eab6637d" providerId="AD" clId="Web-{F94E7429-486E-B5CA-16AD-4FADF1E155F7}" dt="2026-02-04T16:39:38.547" v="80"/>
        <pc:sldMkLst>
          <pc:docMk/>
          <pc:sldMk cId="2358771740" sldId="2147483486"/>
        </pc:sldMkLst>
        <pc:spChg chg="mod">
          <ac:chgData name="Michelle Dominguez" userId="S::michelle.dominguez@origentech.com::7c87162b-5251-4a22-a242-16a0eab6637d" providerId="AD" clId="Web-{F94E7429-486E-B5CA-16AD-4FADF1E155F7}" dt="2026-02-04T16:36:44.688" v="55" actId="1076"/>
          <ac:spMkLst>
            <pc:docMk/>
            <pc:sldMk cId="2358771740" sldId="2147483486"/>
            <ac:spMk id="2" creationId="{ADAE9636-4BA4-10AD-4815-B00AA9F86803}"/>
          </ac:spMkLst>
        </pc:spChg>
        <pc:spChg chg="mod">
          <ac:chgData name="Michelle Dominguez" userId="S::michelle.dominguez@origentech.com::7c87162b-5251-4a22-a242-16a0eab6637d" providerId="AD" clId="Web-{F94E7429-486E-B5CA-16AD-4FADF1E155F7}" dt="2026-02-04T16:38:07.172" v="68"/>
          <ac:spMkLst>
            <pc:docMk/>
            <pc:sldMk cId="2358771740" sldId="2147483486"/>
            <ac:spMk id="13" creationId="{F5E1BBAF-5316-A098-ACBE-11268C4E8F74}"/>
          </ac:spMkLst>
        </pc:spChg>
        <pc:spChg chg="mod">
          <ac:chgData name="Michelle Dominguez" userId="S::michelle.dominguez@origentech.com::7c87162b-5251-4a22-a242-16a0eab6637d" providerId="AD" clId="Web-{F94E7429-486E-B5CA-16AD-4FADF1E155F7}" dt="2026-02-04T16:38:12.375" v="69"/>
          <ac:spMkLst>
            <pc:docMk/>
            <pc:sldMk cId="2358771740" sldId="2147483486"/>
            <ac:spMk id="14" creationId="{AA5E21EB-4E5B-807B-C516-44270F20BEEB}"/>
          </ac:spMkLst>
        </pc:spChg>
        <pc:spChg chg="mod">
          <ac:chgData name="Michelle Dominguez" userId="S::michelle.dominguez@origentech.com::7c87162b-5251-4a22-a242-16a0eab6637d" providerId="AD" clId="Web-{F94E7429-486E-B5CA-16AD-4FADF1E155F7}" dt="2026-02-04T16:38:14.407" v="70"/>
          <ac:spMkLst>
            <pc:docMk/>
            <pc:sldMk cId="2358771740" sldId="2147483486"/>
            <ac:spMk id="15" creationId="{AA3FB10F-B3DE-BDAF-942C-0B5A07360070}"/>
          </ac:spMkLst>
        </pc:spChg>
        <pc:spChg chg="mod">
          <ac:chgData name="Michelle Dominguez" userId="S::michelle.dominguez@origentech.com::7c87162b-5251-4a22-a242-16a0eab6637d" providerId="AD" clId="Web-{F94E7429-486E-B5CA-16AD-4FADF1E155F7}" dt="2026-02-04T16:38:19.500" v="71"/>
          <ac:spMkLst>
            <pc:docMk/>
            <pc:sldMk cId="2358771740" sldId="2147483486"/>
            <ac:spMk id="16" creationId="{05A71B0A-BD54-CF4A-AEF2-E3CFC1CC4846}"/>
          </ac:spMkLst>
        </pc:spChg>
        <pc:spChg chg="mod">
          <ac:chgData name="Michelle Dominguez" userId="S::michelle.dominguez@origentech.com::7c87162b-5251-4a22-a242-16a0eab6637d" providerId="AD" clId="Web-{F94E7429-486E-B5CA-16AD-4FADF1E155F7}" dt="2026-02-04T16:38:24.047" v="72"/>
          <ac:spMkLst>
            <pc:docMk/>
            <pc:sldMk cId="2358771740" sldId="2147483486"/>
            <ac:spMk id="17" creationId="{38FF7027-5941-6C9D-4E03-C9339AEA67C1}"/>
          </ac:spMkLst>
        </pc:spChg>
        <pc:spChg chg="mod">
          <ac:chgData name="Michelle Dominguez" userId="S::michelle.dominguez@origentech.com::7c87162b-5251-4a22-a242-16a0eab6637d" providerId="AD" clId="Web-{F94E7429-486E-B5CA-16AD-4FADF1E155F7}" dt="2026-02-04T16:39:38.547" v="80"/>
          <ac:spMkLst>
            <pc:docMk/>
            <pc:sldMk cId="2358771740" sldId="2147483486"/>
            <ac:spMk id="18" creationId="{AA776D4C-A516-B2EE-638F-1F75D13AA84F}"/>
          </ac:spMkLst>
        </pc:spChg>
        <pc:spChg chg="mod">
          <ac:chgData name="Michelle Dominguez" userId="S::michelle.dominguez@origentech.com::7c87162b-5251-4a22-a242-16a0eab6637d" providerId="AD" clId="Web-{F94E7429-486E-B5CA-16AD-4FADF1E155F7}" dt="2026-02-04T16:37:55.954" v="66"/>
          <ac:spMkLst>
            <pc:docMk/>
            <pc:sldMk cId="2358771740" sldId="2147483486"/>
            <ac:spMk id="52" creationId="{423EECA1-17BE-B363-C3F8-A4110655B0AF}"/>
          </ac:spMkLst>
        </pc:spChg>
        <pc:spChg chg="mod">
          <ac:chgData name="Michelle Dominguez" userId="S::michelle.dominguez@origentech.com::7c87162b-5251-4a22-a242-16a0eab6637d" providerId="AD" clId="Web-{F94E7429-486E-B5CA-16AD-4FADF1E155F7}" dt="2026-02-04T16:39:25.907" v="76"/>
          <ac:spMkLst>
            <pc:docMk/>
            <pc:sldMk cId="2358771740" sldId="2147483486"/>
            <ac:spMk id="53" creationId="{BDE5BC74-9CBF-2A09-B696-0BA2B758CE78}"/>
          </ac:spMkLst>
        </pc:spChg>
        <pc:spChg chg="mod">
          <ac:chgData name="Michelle Dominguez" userId="S::michelle.dominguez@origentech.com::7c87162b-5251-4a22-a242-16a0eab6637d" providerId="AD" clId="Web-{F94E7429-486E-B5CA-16AD-4FADF1E155F7}" dt="2026-02-04T16:39:17.750" v="74"/>
          <ac:spMkLst>
            <pc:docMk/>
            <pc:sldMk cId="2358771740" sldId="2147483486"/>
            <ac:spMk id="54" creationId="{DB501011-94DF-BBE1-0AE1-BD0A12A6165F}"/>
          </ac:spMkLst>
        </pc:spChg>
        <pc:spChg chg="mod">
          <ac:chgData name="Michelle Dominguez" userId="S::michelle.dominguez@origentech.com::7c87162b-5251-4a22-a242-16a0eab6637d" providerId="AD" clId="Web-{F94E7429-486E-B5CA-16AD-4FADF1E155F7}" dt="2026-02-04T16:36:53.797" v="57" actId="14100"/>
          <ac:spMkLst>
            <pc:docMk/>
            <pc:sldMk cId="2358771740" sldId="2147483486"/>
            <ac:spMk id="67" creationId="{A0018A49-D143-78FD-1310-82F7E002C99F}"/>
          </ac:spMkLst>
        </pc:spChg>
        <pc:spChg chg="mod">
          <ac:chgData name="Michelle Dominguez" userId="S::michelle.dominguez@origentech.com::7c87162b-5251-4a22-a242-16a0eab6637d" providerId="AD" clId="Web-{F94E7429-486E-B5CA-16AD-4FADF1E155F7}" dt="2026-02-04T16:39:32.485" v="78"/>
          <ac:spMkLst>
            <pc:docMk/>
            <pc:sldMk cId="2358771740" sldId="2147483486"/>
            <ac:spMk id="115" creationId="{D7EF5921-8A33-DFAE-F582-8C9BB043F631}"/>
          </ac:spMkLst>
        </pc:spChg>
        <pc:grpChg chg="mod">
          <ac:chgData name="Michelle Dominguez" userId="S::michelle.dominguez@origentech.com::7c87162b-5251-4a22-a242-16a0eab6637d" providerId="AD" clId="Web-{F94E7429-486E-B5CA-16AD-4FADF1E155F7}" dt="2026-02-04T16:37:11.344" v="58" actId="1076"/>
          <ac:grpSpMkLst>
            <pc:docMk/>
            <pc:sldMk cId="2358771740" sldId="2147483486"/>
            <ac:grpSpMk id="112" creationId="{C10E3D8E-1200-E01D-94D0-3DFAF276B9D7}"/>
          </ac:grpSpMkLst>
        </pc:grpChg>
      </pc:sldChg>
      <pc:sldChg chg="modSp">
        <pc:chgData name="Michelle Dominguez" userId="S::michelle.dominguez@origentech.com::7c87162b-5251-4a22-a242-16a0eab6637d" providerId="AD" clId="Web-{F94E7429-486E-B5CA-16AD-4FADF1E155F7}" dt="2026-02-04T16:32:34.016" v="27" actId="14100"/>
        <pc:sldMkLst>
          <pc:docMk/>
          <pc:sldMk cId="4171460123" sldId="2147483595"/>
        </pc:sldMkLst>
        <pc:spChg chg="mod">
          <ac:chgData name="Michelle Dominguez" userId="S::michelle.dominguez@origentech.com::7c87162b-5251-4a22-a242-16a0eab6637d" providerId="AD" clId="Web-{F94E7429-486E-B5CA-16AD-4FADF1E155F7}" dt="2026-02-04T16:32:34.016" v="27" actId="14100"/>
          <ac:spMkLst>
            <pc:docMk/>
            <pc:sldMk cId="4171460123" sldId="2147483595"/>
            <ac:spMk id="3" creationId="{20D2CA66-1AB4-3A2A-208C-8C0103780466}"/>
          </ac:spMkLst>
        </pc:spChg>
        <pc:spChg chg="mod">
          <ac:chgData name="Michelle Dominguez" userId="S::michelle.dominguez@origentech.com::7c87162b-5251-4a22-a242-16a0eab6637d" providerId="AD" clId="Web-{F94E7429-486E-B5CA-16AD-4FADF1E155F7}" dt="2026-02-04T16:31:12.782" v="19"/>
          <ac:spMkLst>
            <pc:docMk/>
            <pc:sldMk cId="4171460123" sldId="2147483595"/>
            <ac:spMk id="13" creationId="{C15735FD-20DD-56A1-46C7-CFBCD8EE584F}"/>
          </ac:spMkLst>
        </pc:spChg>
        <pc:spChg chg="mod">
          <ac:chgData name="Michelle Dominguez" userId="S::michelle.dominguez@origentech.com::7c87162b-5251-4a22-a242-16a0eab6637d" providerId="AD" clId="Web-{F94E7429-486E-B5CA-16AD-4FADF1E155F7}" dt="2026-02-04T16:31:30.829" v="21"/>
          <ac:spMkLst>
            <pc:docMk/>
            <pc:sldMk cId="4171460123" sldId="2147483595"/>
            <ac:spMk id="14" creationId="{9E1B3BEB-B4DE-477E-65B6-4C001CE2165B}"/>
          </ac:spMkLst>
        </pc:spChg>
        <pc:spChg chg="mod">
          <ac:chgData name="Michelle Dominguez" userId="S::michelle.dominguez@origentech.com::7c87162b-5251-4a22-a242-16a0eab6637d" providerId="AD" clId="Web-{F94E7429-486E-B5CA-16AD-4FADF1E155F7}" dt="2026-02-04T16:31:37.438" v="22"/>
          <ac:spMkLst>
            <pc:docMk/>
            <pc:sldMk cId="4171460123" sldId="2147483595"/>
            <ac:spMk id="15" creationId="{B89D9A05-F023-0B9D-C961-4290925FDBF6}"/>
          </ac:spMkLst>
        </pc:spChg>
        <pc:spChg chg="mod">
          <ac:chgData name="Michelle Dominguez" userId="S::michelle.dominguez@origentech.com::7c87162b-5251-4a22-a242-16a0eab6637d" providerId="AD" clId="Web-{F94E7429-486E-B5CA-16AD-4FADF1E155F7}" dt="2026-02-04T16:31:18.250" v="20"/>
          <ac:spMkLst>
            <pc:docMk/>
            <pc:sldMk cId="4171460123" sldId="2147483595"/>
            <ac:spMk id="17" creationId="{D11D68DB-AB6A-A4FF-73FA-CE898448C229}"/>
          </ac:spMkLst>
        </pc:spChg>
        <pc:spChg chg="mod">
          <ac:chgData name="Michelle Dominguez" userId="S::michelle.dominguez@origentech.com::7c87162b-5251-4a22-a242-16a0eab6637d" providerId="AD" clId="Web-{F94E7429-486E-B5CA-16AD-4FADF1E155F7}" dt="2026-02-04T16:32:05.094" v="25" actId="20577"/>
          <ac:spMkLst>
            <pc:docMk/>
            <pc:sldMk cId="4171460123" sldId="2147483595"/>
            <ac:spMk id="18" creationId="{439E281F-8AD0-138F-7959-C22F09B8854A}"/>
          </ac:spMkLst>
        </pc:spChg>
        <pc:spChg chg="mod">
          <ac:chgData name="Michelle Dominguez" userId="S::michelle.dominguez@origentech.com::7c87162b-5251-4a22-a242-16a0eab6637d" providerId="AD" clId="Web-{F94E7429-486E-B5CA-16AD-4FADF1E155F7}" dt="2026-02-04T16:32:31.579" v="26" actId="1076"/>
          <ac:spMkLst>
            <pc:docMk/>
            <pc:sldMk cId="4171460123" sldId="2147483595"/>
            <ac:spMk id="20" creationId="{8EC22428-DD39-BF0F-EF81-0A130E3AE948}"/>
          </ac:spMkLst>
        </pc:spChg>
        <pc:spChg chg="mod">
          <ac:chgData name="Michelle Dominguez" userId="S::michelle.dominguez@origentech.com::7c87162b-5251-4a22-a242-16a0eab6637d" providerId="AD" clId="Web-{F94E7429-486E-B5CA-16AD-4FADF1E155F7}" dt="2026-02-04T16:30:38.766" v="13" actId="20577"/>
          <ac:spMkLst>
            <pc:docMk/>
            <pc:sldMk cId="4171460123" sldId="2147483595"/>
            <ac:spMk id="21" creationId="{D8BC27B6-C6EE-8CC5-D4E8-FE8FAE02F31C}"/>
          </ac:spMkLst>
        </pc:spChg>
        <pc:spChg chg="mod">
          <ac:chgData name="Michelle Dominguez" userId="S::michelle.dominguez@origentech.com::7c87162b-5251-4a22-a242-16a0eab6637d" providerId="AD" clId="Web-{F94E7429-486E-B5CA-16AD-4FADF1E155F7}" dt="2026-02-04T16:31:41.688" v="23"/>
          <ac:spMkLst>
            <pc:docMk/>
            <pc:sldMk cId="4171460123" sldId="2147483595"/>
            <ac:spMk id="22" creationId="{94AF4BB7-25CB-A191-E8F9-208FB46BFD17}"/>
          </ac:spMkLst>
        </pc:spChg>
        <pc:spChg chg="mod">
          <ac:chgData name="Michelle Dominguez" userId="S::michelle.dominguez@origentech.com::7c87162b-5251-4a22-a242-16a0eab6637d" providerId="AD" clId="Web-{F94E7429-486E-B5CA-16AD-4FADF1E155F7}" dt="2026-02-04T16:30:49" v="15" actId="20577"/>
          <ac:spMkLst>
            <pc:docMk/>
            <pc:sldMk cId="4171460123" sldId="2147483595"/>
            <ac:spMk id="49" creationId="{77495DC5-3EC1-9735-BC47-A40239EE6D4E}"/>
          </ac:spMkLst>
        </pc:spChg>
        <pc:spChg chg="mod">
          <ac:chgData name="Michelle Dominguez" userId="S::michelle.dominguez@origentech.com::7c87162b-5251-4a22-a242-16a0eab6637d" providerId="AD" clId="Web-{F94E7429-486E-B5CA-16AD-4FADF1E155F7}" dt="2026-02-04T16:30:53.297" v="16" actId="20577"/>
          <ac:spMkLst>
            <pc:docMk/>
            <pc:sldMk cId="4171460123" sldId="2147483595"/>
            <ac:spMk id="50" creationId="{1CC8BE9C-E27F-E92F-C6CC-063DA17F5CBE}"/>
          </ac:spMkLst>
        </pc:spChg>
        <pc:spChg chg="mod">
          <ac:chgData name="Michelle Dominguez" userId="S::michelle.dominguez@origentech.com::7c87162b-5251-4a22-a242-16a0eab6637d" providerId="AD" clId="Web-{F94E7429-486E-B5CA-16AD-4FADF1E155F7}" dt="2026-02-04T16:30:59.297" v="17" actId="20577"/>
          <ac:spMkLst>
            <pc:docMk/>
            <pc:sldMk cId="4171460123" sldId="2147483595"/>
            <ac:spMk id="51" creationId="{CBF6769A-F791-F0D0-0008-637D7BE4F2DA}"/>
          </ac:spMkLst>
        </pc:spChg>
        <pc:spChg chg="mod">
          <ac:chgData name="Michelle Dominguez" userId="S::michelle.dominguez@origentech.com::7c87162b-5251-4a22-a242-16a0eab6637d" providerId="AD" clId="Web-{F94E7429-486E-B5CA-16AD-4FADF1E155F7}" dt="2026-02-04T16:31:05.235" v="18" actId="20577"/>
          <ac:spMkLst>
            <pc:docMk/>
            <pc:sldMk cId="4171460123" sldId="2147483595"/>
            <ac:spMk id="52" creationId="{0705E136-4014-2D2D-CA4B-693F15DA5CA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4098954796252E-2"/>
          <c:y val="0"/>
          <c:w val="0.99820530766987459"/>
          <c:h val="0.99820530766987459"/>
        </c:manualLayout>
      </c:layout>
      <c:doughnutChart>
        <c:varyColors val="1"/>
        <c:ser>
          <c:idx val="0"/>
          <c:order val="0"/>
          <c:tx>
            <c:strRef>
              <c:f>Sheet1!$B$1</c:f>
              <c:strCache>
                <c:ptCount val="1"/>
                <c:pt idx="0">
                  <c:v>Column1</c:v>
                </c:pt>
              </c:strCache>
            </c:strRef>
          </c:tx>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dPt>
            <c:idx val="0"/>
            <c:bubble3D val="0"/>
            <c:spPr>
              <a:solidFill>
                <a:srgbClr val="00144A"/>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1-C3EE-CF42-B08E-0F2A8424BACE}"/>
              </c:ext>
            </c:extLst>
          </c:dPt>
          <c:dPt>
            <c:idx val="1"/>
            <c:bubble3D val="0"/>
            <c:spPr>
              <a:solidFill>
                <a:schemeClr val="bg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3-C3EE-CF42-B08E-0F2A8424BACE}"/>
              </c:ext>
            </c:extLst>
          </c:dPt>
          <c:dPt>
            <c:idx val="2"/>
            <c:bubble3D val="0"/>
            <c:spPr>
              <a:solidFill>
                <a:schemeClr val="tx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5-C3EE-CF42-B08E-0F2A8424BACE}"/>
              </c:ext>
            </c:extLst>
          </c:dPt>
          <c:dPt>
            <c:idx val="3"/>
            <c:bubble3D val="0"/>
            <c:spPr>
              <a:solidFill>
                <a:srgbClr val="0070F2"/>
              </a:solidFill>
              <a:ln w="152400" cap="flat">
                <a:noFill/>
                <a:prstDash val="solid"/>
                <a:miter lim="800000"/>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7-C3EE-CF42-B08E-0F2A8424BACE}"/>
              </c:ext>
            </c:extLst>
          </c:dPt>
          <c:dPt>
            <c:idx val="4"/>
            <c:bubble3D val="0"/>
            <c:spPr>
              <a:solidFill>
                <a:srgbClr val="002A86"/>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9-C3EE-CF42-B08E-0F2A8424BACE}"/>
              </c:ext>
            </c:extLst>
          </c:dPt>
          <c:dPt>
            <c:idx val="5"/>
            <c:bubble3D val="0"/>
            <c:spPr>
              <a:solidFill>
                <a:srgbClr val="0057D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B-C3EE-CF42-B08E-0F2A8424BACE}"/>
              </c:ext>
            </c:extLst>
          </c:dPt>
          <c:dPt>
            <c:idx val="6"/>
            <c:bubble3D val="0"/>
            <c:spPr>
              <a:solidFill>
                <a:srgbClr val="0C2785"/>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D-C3EE-CF42-B08E-0F2A8424BACE}"/>
              </c:ext>
            </c:extLst>
          </c:dPt>
          <c:dPt>
            <c:idx val="7"/>
            <c:bubble3D val="0"/>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F-C3EE-CF42-B08E-0F2A8424BACE}"/>
              </c:ext>
            </c:extLst>
          </c:dPt>
          <c:cat>
            <c:numRef>
              <c:f>Sheet1!$A$2:$A$9</c:f>
              <c:numCache>
                <c:formatCode>General</c:formatCode>
                <c:ptCount val="8"/>
              </c:numCache>
            </c:numRef>
          </c:cat>
          <c:val>
            <c:numRef>
              <c:f>Sheet1!$B$2:$B$9</c:f>
              <c:numCache>
                <c:formatCode>General</c:formatCode>
                <c:ptCount val="8"/>
                <c:pt idx="0">
                  <c:v>20</c:v>
                </c:pt>
                <c:pt idx="1">
                  <c:v>20</c:v>
                </c:pt>
                <c:pt idx="2">
                  <c:v>20</c:v>
                </c:pt>
                <c:pt idx="3">
                  <c:v>20</c:v>
                </c:pt>
                <c:pt idx="4">
                  <c:v>20</c:v>
                </c:pt>
              </c:numCache>
            </c:numRef>
          </c:val>
          <c:extLst>
            <c:ext xmlns:c16="http://schemas.microsoft.com/office/drawing/2014/chart" uri="{C3380CC4-5D6E-409C-BE32-E72D297353CC}">
              <c16:uniqueId val="{00000010-C3EE-CF42-B08E-0F2A8424BACE}"/>
            </c:ext>
          </c:extLst>
        </c:ser>
        <c:dLbls>
          <c:showLegendKey val="0"/>
          <c:showVal val="0"/>
          <c:showCatName val="0"/>
          <c:showSerName val="0"/>
          <c:showPercent val="0"/>
          <c:showBubbleSize val="0"/>
          <c:showLeaderLines val="1"/>
        </c:dLbls>
        <c:firstSliceAng val="286"/>
        <c:holeSize val="58"/>
      </c:doughnutChart>
      <c:spPr>
        <a:noFill/>
        <a:ln w="1905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54122" tIns="27061" rIns="54122" bIns="27061" rtlCol="0"/>
          <a:lstStyle>
            <a:lvl1pPr algn="l">
              <a:defRPr sz="700"/>
            </a:lvl1pPr>
          </a:lstStyle>
          <a:p>
            <a:endParaRPr lang="en-GB"/>
          </a:p>
        </p:txBody>
      </p:sp>
      <p:sp>
        <p:nvSpPr>
          <p:cNvPr id="3" name="Date Placeholder 2"/>
          <p:cNvSpPr>
            <a:spLocks noGrp="1"/>
          </p:cNvSpPr>
          <p:nvPr>
            <p:ph type="dt" idx="1"/>
          </p:nvPr>
        </p:nvSpPr>
        <p:spPr>
          <a:xfrm>
            <a:off x="4144151" y="0"/>
            <a:ext cx="3169920" cy="481727"/>
          </a:xfrm>
          <a:prstGeom prst="rect">
            <a:avLst/>
          </a:prstGeom>
        </p:spPr>
        <p:txBody>
          <a:bodyPr vert="horz" lIns="54122" tIns="27061" rIns="54122" bIns="27061" rtlCol="0"/>
          <a:lstStyle>
            <a:lvl1pPr algn="r">
              <a:defRPr sz="700"/>
            </a:lvl1pPr>
          </a:lstStyle>
          <a:p>
            <a:fld id="{576A47BE-680A-462D-B3A7-E7B5B7B4475A}" type="datetimeFigureOut">
              <a:t>2/4/2026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54122" tIns="27061" rIns="54122" bIns="2706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54122" tIns="27061" rIns="54122" bIns="2706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120307"/>
            <a:ext cx="3169920" cy="480893"/>
          </a:xfrm>
          <a:prstGeom prst="rect">
            <a:avLst/>
          </a:prstGeom>
        </p:spPr>
        <p:txBody>
          <a:bodyPr vert="horz" lIns="54122" tIns="27061" rIns="54122" bIns="27061" rtlCol="0" anchor="b"/>
          <a:lstStyle>
            <a:lvl1pPr algn="l">
              <a:defRPr sz="700"/>
            </a:lvl1pPr>
          </a:lstStyle>
          <a:p>
            <a:endParaRPr lang="en-GB"/>
          </a:p>
        </p:txBody>
      </p:sp>
      <p:sp>
        <p:nvSpPr>
          <p:cNvPr id="7" name="Slide Number Placeholder 6"/>
          <p:cNvSpPr>
            <a:spLocks noGrp="1"/>
          </p:cNvSpPr>
          <p:nvPr>
            <p:ph type="sldNum" sz="quarter" idx="5"/>
          </p:nvPr>
        </p:nvSpPr>
        <p:spPr>
          <a:xfrm>
            <a:off x="4144151" y="9120307"/>
            <a:ext cx="3169920" cy="480893"/>
          </a:xfrm>
          <a:prstGeom prst="rect">
            <a:avLst/>
          </a:prstGeom>
        </p:spPr>
        <p:txBody>
          <a:bodyPr vert="horz" lIns="54122" tIns="27061" rIns="54122" bIns="27061" rtlCol="0" anchor="b"/>
          <a:lstStyle>
            <a:lvl1pPr algn="r">
              <a:defRPr sz="700"/>
            </a:lvl1pPr>
          </a:lstStyle>
          <a:p>
            <a:fld id="{95F95DCD-E9DE-4F82-A3DC-00EF9757C799}" type="slidenum">
              <a:t>‹#›</a:t>
            </a:fld>
            <a:endParaRPr lang="en-GB"/>
          </a:p>
        </p:txBody>
      </p:sp>
    </p:spTree>
    <p:extLst>
      <p:ext uri="{BB962C8B-B14F-4D97-AF65-F5344CB8AC3E}">
        <p14:creationId xmlns:p14="http://schemas.microsoft.com/office/powerpoint/2010/main" val="28585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1EF5-7C2F-1419-8634-FBA512C04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0E08C-4DAD-CD2F-42A8-B48C09A76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43E29-005D-EEC3-8158-4C7202FC86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D92C7-B609-840C-B801-B894576D38F3}"/>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84241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B869-8BE3-90C6-1761-889932E5A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5D5D-D1FF-6D6A-A1E0-159996251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FB225-9675-35FA-C398-E4D8C7285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4EAF38-D8D9-1D7A-88DD-D08FE4FE863B}"/>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27585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Drag the image you want to place</a:t>
            </a:r>
          </a:p>
        </p:txBody>
      </p:sp>
      <p:sp>
        <p:nvSpPr>
          <p:cNvPr id="4" name="Slide Number Placeholder 3"/>
          <p:cNvSpPr>
            <a:spLocks noGrp="1"/>
          </p:cNvSpPr>
          <p:nvPr>
            <p:ph type="sldNum" sz="quarter" idx="10"/>
          </p:nvPr>
        </p:nvSpPr>
        <p:spPr/>
        <p:txBody>
          <a:bodyPr/>
          <a:lstStyle/>
          <a:p>
            <a:pPr algn="l" defTabSz="541219">
              <a:defRPr/>
            </a:pPr>
            <a:fld id="{F7021451-1387-4CA6-816F-3879F97B5CBC}" type="slidenum">
              <a:rPr lang="en-US" sz="1000">
                <a:solidFill>
                  <a:prstClr val="black"/>
                </a:solidFill>
                <a:latin typeface="Calibri" panose="020F0502020204030204"/>
              </a:rPr>
              <a:pPr algn="l" defTabSz="541219">
                <a:defRPr/>
              </a:pPr>
              <a:t>5</a:t>
            </a:fld>
            <a:endParaRPr lang="en-US" sz="1000">
              <a:solidFill>
                <a:prstClr val="black"/>
              </a:solidFill>
              <a:latin typeface="Calibri" panose="020F0502020204030204"/>
            </a:endParaRPr>
          </a:p>
        </p:txBody>
      </p:sp>
    </p:spTree>
    <p:extLst>
      <p:ext uri="{BB962C8B-B14F-4D97-AF65-F5344CB8AC3E}">
        <p14:creationId xmlns:p14="http://schemas.microsoft.com/office/powerpoint/2010/main" val="113779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488"/>
              </a:spcAft>
            </a:pPr>
            <a:endParaRPr lang="en-US" dirty="0">
              <a:ea typeface="Calibri" panose="020F0502020204030204" pitchFamily="34" charset="0"/>
              <a:cs typeface="Times New Roman" panose="02020603050405020304" pitchFamily="18" charset="0"/>
            </a:endParaRPr>
          </a:p>
          <a:p>
            <a:pPr>
              <a:lnSpc>
                <a:spcPct val="107000"/>
              </a:lnSpc>
              <a:spcAft>
                <a:spcPts val="488"/>
              </a:spcAft>
            </a:pPr>
            <a:r>
              <a:rPr lang="en-US" dirty="0">
                <a:ea typeface="Calibri" panose="020F0502020204030204" pitchFamily="34" charset="0"/>
                <a:cs typeface="Times New Roman" panose="02020603050405020304" pitchFamily="18" charset="0"/>
              </a:rPr>
              <a:t> </a:t>
            </a:r>
          </a:p>
          <a:p>
            <a:pPr>
              <a:lnSpc>
                <a:spcPct val="107000"/>
              </a:lnSpc>
              <a:spcAft>
                <a:spcPts val="488"/>
              </a:spcAft>
            </a:pPr>
            <a:r>
              <a:rPr lang="en-US" dirty="0">
                <a:ea typeface="Calibri" panose="020F0502020204030204" pitchFamily="34" charset="0"/>
                <a:cs typeface="Times New Roman" panose="02020603050405020304" pitchFamily="18" charset="0"/>
              </a:rPr>
              <a:t>Cost optimization has increased complexity in global Supply Chain, but as a result organizations require the ability to assess and address inherent risks </a:t>
            </a: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There is an opportunity to embrace automation in order to enhance efficiency and help you stay competitive</a:t>
            </a:r>
          </a:p>
          <a:p>
            <a:pPr defTabSz="663053">
              <a:lnSpc>
                <a:spcPct val="107000"/>
              </a:lnSpc>
              <a:spcAft>
                <a:spcPts val="488"/>
              </a:spcAft>
              <a:defRPr/>
            </a:pPr>
            <a:endParaRPr lang="en-US" dirty="0">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This past year has been especially volatile in terms of tariffs and trade agreements…  but organizations have an opportunity to address those challenges to some extent by utilizing Free Trade Agreements to streamline operations, and mitigate the impact of tariffs and social-political conditions.</a:t>
            </a:r>
          </a:p>
          <a:p>
            <a:pPr>
              <a:lnSpc>
                <a:spcPct val="107000"/>
              </a:lnSpc>
              <a:spcAft>
                <a:spcPts val="488"/>
              </a:spcAft>
            </a:pPr>
            <a:endParaRPr lang="en-US" dirty="0">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dirty="0">
                <a:ea typeface="Calibri" panose="020F0502020204030204" pitchFamily="34" charset="0"/>
                <a:cs typeface="Times New Roman" panose="02020603050405020304" pitchFamily="18" charset="0"/>
              </a:rPr>
              <a:t>The only guarantee in life is that there are no guarantees. The past few years have taught us is that the market is everchanging and  unpredictable. SAP’s goal is… and has been … to put you in the best position to address the challenges to come and to capitalize on opportunities.   </a:t>
            </a:r>
          </a:p>
          <a:p>
            <a:pPr>
              <a:lnSpc>
                <a:spcPct val="107000"/>
              </a:lnSpc>
              <a:spcAft>
                <a:spcPts val="488"/>
              </a:spcAft>
            </a:pP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panose="020B0604020202020204" pitchFamily="34" charset="0"/>
              </a:rPr>
              <a:pPr algn="ctr" defTabSz="663053">
                <a:defRPr/>
              </a:pPr>
              <a:t>6</a:t>
            </a:fld>
            <a:endParaRPr lang="de-DE" sz="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077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latin typeface="Arial" panose="020B0604020202020204" pitchFamily="34" charset="0"/>
                <a:ea typeface="Times New Roman" panose="02020603050405020304" pitchFamily="18" charset="0"/>
              </a:rPr>
              <a:t> talk to slide</a:t>
            </a:r>
            <a:endParaRPr lang="en-US" dirty="0"/>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a:rPr>
              <a:pPr algn="ctr" defTabSz="663053">
                <a:defRPr/>
              </a:pPr>
              <a:t>7</a:t>
            </a:fld>
            <a:endParaRPr lang="de-DE" sz="500" dirty="0">
              <a:solidFill>
                <a:srgbClr val="000000"/>
              </a:solidFill>
              <a:latin typeface="Arial"/>
            </a:endParaRPr>
          </a:p>
        </p:txBody>
      </p:sp>
    </p:spTree>
    <p:extLst>
      <p:ext uri="{BB962C8B-B14F-4D97-AF65-F5344CB8AC3E}">
        <p14:creationId xmlns:p14="http://schemas.microsoft.com/office/powerpoint/2010/main" val="84256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EDC1C-ADFB-C766-8FC8-5C5ECD155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3ABF0-C97A-6822-66BB-D3D993100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C3638-3727-747F-6686-258ECB07AE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7F7C3E-374B-2965-2261-1C3E66EB53B6}"/>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567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The goal with our international trade portfolio is to create a central platform that has… </a:t>
            </a:r>
            <a:r>
              <a:rPr lang="en-US" b="1" dirty="0"/>
              <a:t>talk through</a:t>
            </a:r>
            <a:r>
              <a:rPr lang="en-US" dirty="0"/>
              <a:t>…</a:t>
            </a:r>
          </a:p>
        </p:txBody>
      </p:sp>
      <p:sp>
        <p:nvSpPr>
          <p:cNvPr id="4" name="Slide Number Placeholder 3"/>
          <p:cNvSpPr>
            <a:spLocks noGrp="1"/>
          </p:cNvSpPr>
          <p:nvPr>
            <p:ph type="sldNum" sz="quarter" idx="5"/>
          </p:nvPr>
        </p:nvSpPr>
        <p:spPr/>
        <p:txBody>
          <a:bodyPr/>
          <a:lstStyle/>
          <a:p>
            <a:fld id="{7D8C2C35-2B8A-446E-BEC0-FD36716C29AC}" type="slidenum">
              <a:rPr lang="en-DE" smtClean="0"/>
              <a:pPr/>
              <a:t>9</a:t>
            </a:fld>
            <a:endParaRPr lang="en-DE"/>
          </a:p>
        </p:txBody>
      </p:sp>
    </p:spTree>
    <p:extLst>
      <p:ext uri="{BB962C8B-B14F-4D97-AF65-F5344CB8AC3E}">
        <p14:creationId xmlns:p14="http://schemas.microsoft.com/office/powerpoint/2010/main" val="269683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DDE8-0BB3-D034-CB48-16F27F01C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6CFD1-284E-767C-9054-84401CC6C4CA}"/>
              </a:ext>
            </a:extLst>
          </p:cNvPr>
          <p:cNvSpPr>
            <a:spLocks noGrp="1"/>
          </p:cNvSpPr>
          <p:nvPr>
            <p:ph type="dt" sz="half" idx="10"/>
          </p:nvPr>
        </p:nvSpPr>
        <p:spPr/>
        <p:txBody>
          <a:bodyPr/>
          <a:lstStyle/>
          <a:p>
            <a:fld id="{D49906B0-5687-48E8-AAC7-712AC1E3DE8A}" type="datetimeFigureOut">
              <a:rPr lang="en-US" smtClean="0"/>
              <a:t>2/4/2026</a:t>
            </a:fld>
            <a:endParaRPr lang="en-US"/>
          </a:p>
        </p:txBody>
      </p:sp>
      <p:sp>
        <p:nvSpPr>
          <p:cNvPr id="4" name="Footer Placeholder 3">
            <a:extLst>
              <a:ext uri="{FF2B5EF4-FFF2-40B4-BE49-F238E27FC236}">
                <a16:creationId xmlns:a16="http://schemas.microsoft.com/office/drawing/2014/main" id="{E608AEF5-0ED9-EAF0-9019-46DB0E861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06823-8B6E-63F0-B623-72E9546EDD1A}"/>
              </a:ext>
            </a:extLst>
          </p:cNvPr>
          <p:cNvSpPr>
            <a:spLocks noGrp="1"/>
          </p:cNvSpPr>
          <p:nvPr>
            <p:ph type="sldNum" sz="quarter" idx="12"/>
          </p:nvPr>
        </p:nvSpPr>
        <p:spPr/>
        <p:txBody>
          <a:bodyPr/>
          <a:lstStyle/>
          <a:p>
            <a:fld id="{84DCF45B-FD61-4C59-BB20-93B6DB9C828B}" type="slidenum">
              <a:rPr lang="en-US" smtClean="0"/>
              <a:t>‹#›</a:t>
            </a:fld>
            <a:endParaRPr lang="en-US"/>
          </a:p>
        </p:txBody>
      </p:sp>
    </p:spTree>
    <p:extLst>
      <p:ext uri="{BB962C8B-B14F-4D97-AF65-F5344CB8AC3E}">
        <p14:creationId xmlns:p14="http://schemas.microsoft.com/office/powerpoint/2010/main" val="686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492" y="547688"/>
            <a:ext cx="16930644" cy="1083470"/>
          </a:xfrm>
          <a:prstGeom prst="rect">
            <a:avLst/>
          </a:prstGeom>
        </p:spPr>
        <p:txBody>
          <a:bodyPr/>
          <a:lstStyle>
            <a:lvl1pPr>
              <a:defRPr baseline="0"/>
            </a:lvl1pPr>
          </a:lstStyle>
          <a:p>
            <a:r>
              <a:rPr lang="en-US"/>
              <a:t>Slide title</a:t>
            </a:r>
            <a:endParaRPr lang="pt-BR"/>
          </a:p>
        </p:txBody>
      </p:sp>
    </p:spTree>
    <p:extLst>
      <p:ext uri="{BB962C8B-B14F-4D97-AF65-F5344CB8AC3E}">
        <p14:creationId xmlns:p14="http://schemas.microsoft.com/office/powerpoint/2010/main" val="172884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8.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8.svg"/><Relationship Id="rId9" Type="http://schemas.openxmlformats.org/officeDocument/2006/relationships/hyperlink" Target="https://nam12.safelinks.protection.outlook.com/?url=https%3A%2F%2Ftac-insights.com%2Fevents%2Fsap-for-global-trade-and-tax%2Fsponsors-partners%2F&amp;data=05%7C02%7Cluis.olivares%40origentech.com%7C3e140169b0cc422e4f0808ddadedea8e%7C95c151be308441c7b991c06b378d564c%7C0%7C0%7C638857959574635386%7CUnknown%7CTWFpbGZsb3d8eyJFbXB0eU1hcGkiOnRydWUsIlYiOiIwLjAuMDAwMCIsIlAiOiJXaW4zMiIsIkFOIjoiTWFpbCIsIldUIjoyfQ%3D%3D%7C0%7C%7C%7C&amp;sdata=7xQfyUC3%2F6PuIwYv%2BMK6YOhic39wj2wtdWuVCwt2KUk%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3.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chart" Target="../charts/chart1.xml"/><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70269B-819B-DFF4-AC07-336F33DDA0E6}"/>
            </a:ext>
          </a:extLst>
        </p:cNvPr>
        <p:cNvGrpSpPr/>
        <p:nvPr/>
      </p:nvGrpSpPr>
      <p:grpSpPr>
        <a:xfrm>
          <a:off x="0" y="0"/>
          <a:ext cx="0" cy="0"/>
          <a:chOff x="0" y="0"/>
          <a:chExt cx="0" cy="0"/>
        </a:xfrm>
      </p:grpSpPr>
      <p:pic>
        <p:nvPicPr>
          <p:cNvPr id="5" name="Arrow Icon" descr="preencoded.png">
            <a:extLst>
              <a:ext uri="{FF2B5EF4-FFF2-40B4-BE49-F238E27FC236}">
                <a16:creationId xmlns:a16="http://schemas.microsoft.com/office/drawing/2014/main" id="{2857E6D2-198B-9CBB-8FD5-A097286A9F8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pic>
        <p:nvPicPr>
          <p:cNvPr id="6" name="Group 6" descr="preencoded.png">
            <a:extLst>
              <a:ext uri="{FF2B5EF4-FFF2-40B4-BE49-F238E27FC236}">
                <a16:creationId xmlns:a16="http://schemas.microsoft.com/office/drawing/2014/main" id="{60337EC4-1FD0-BF7A-D96E-236546A91E9C}"/>
              </a:ext>
            </a:extLst>
          </p:cNvPr>
          <p:cNvPicPr>
            <a:picLocks noChangeAspect="1"/>
          </p:cNvPicPr>
          <p:nvPr/>
        </p:nvPicPr>
        <p:blipFill>
          <a:blip r:embed="rId5"/>
          <a:srcRect/>
          <a:stretch/>
        </p:blipFill>
        <p:spPr>
          <a:xfrm>
            <a:off x="1047750" y="1611943"/>
            <a:ext cx="5048250" cy="5695950"/>
          </a:xfrm>
          <a:prstGeom prst="rect">
            <a:avLst/>
          </a:prstGeom>
        </p:spPr>
      </p:pic>
      <p:sp>
        <p:nvSpPr>
          <p:cNvPr id="13" name="Empowering global enterprises">
            <a:extLst>
              <a:ext uri="{FF2B5EF4-FFF2-40B4-BE49-F238E27FC236}">
                <a16:creationId xmlns:a16="http://schemas.microsoft.com/office/drawing/2014/main" id="{1E293535-2D31-A753-78F8-755710444587}"/>
              </a:ext>
            </a:extLst>
          </p:cNvPr>
          <p:cNvSpPr/>
          <p:nvPr/>
        </p:nvSpPr>
        <p:spPr>
          <a:xfrm>
            <a:off x="930121" y="8067433"/>
            <a:ext cx="16910281" cy="533400"/>
          </a:xfrm>
          <a:prstGeom prst="rect">
            <a:avLst/>
          </a:prstGeom>
          <a:noFill/>
          <a:ln/>
        </p:spPr>
        <p:txBody>
          <a:bodyPr wrap="square" lIns="0" tIns="0" rIns="0" bIns="0" rtlCol="0" anchor="t"/>
          <a:lstStyle/>
          <a:p>
            <a:pPr>
              <a:lnSpc>
                <a:spcPct val="93333"/>
              </a:lnSpc>
            </a:pPr>
            <a:r>
              <a:rPr lang="en-US" sz="1894" b="1" kern="0" spc="-75" dirty="0">
                <a:solidFill>
                  <a:srgbClr val="000000"/>
                </a:solidFill>
                <a:latin typeface="Century Gothic" panose="020B0502020202020204" pitchFamily="34" charset="0"/>
                <a:ea typeface="Inter Semi Bold" pitchFamily="34" charset="-122"/>
                <a:cs typeface="Inter Semi Bold" pitchFamily="34" charset="-120"/>
              </a:rPr>
              <a:t>Empowering global enterprises - Strong alliance &amp; partnerships - Risk and compliance solutions SAP DRC &amp; SAP GTS - Extensive SAP ERP experience</a:t>
            </a:r>
            <a:endParaRPr lang="en-US" sz="1894" b="1" dirty="0">
              <a:latin typeface="Century Gothic" panose="020B0502020202020204" pitchFamily="34" charset="0"/>
            </a:endParaRPr>
          </a:p>
          <a:p>
            <a:pPr>
              <a:lnSpc>
                <a:spcPct val="93333"/>
              </a:lnSpc>
            </a:pPr>
            <a:r>
              <a:rPr lang="en-US" sz="1894" kern="0" spc="-75" dirty="0">
                <a:solidFill>
                  <a:srgbClr val="000000"/>
                </a:solidFill>
                <a:latin typeface="Century Gothic" panose="020B0502020202020204" pitchFamily="34" charset="0"/>
                <a:ea typeface="Inter Semi Bold" pitchFamily="34" charset="-122"/>
                <a:cs typeface="Inter Semi Bold" pitchFamily="34" charset="-120"/>
              </a:rPr>
              <a:t> </a:t>
            </a:r>
            <a:endParaRPr lang="en-US" sz="1894" dirty="0">
              <a:latin typeface="Century Gothic" panose="020B0502020202020204" pitchFamily="34" charset="0"/>
            </a:endParaRPr>
          </a:p>
          <a:p>
            <a:pPr>
              <a:lnSpc>
                <a:spcPct val="93333"/>
              </a:lnSpc>
            </a:pPr>
            <a:endParaRPr lang="en-US" sz="1894" dirty="0">
              <a:latin typeface="Century Gothic" panose="020B0502020202020204" pitchFamily="34" charset="0"/>
            </a:endParaRPr>
          </a:p>
          <a:p>
            <a:pPr marL="0" indent="0" algn="l">
              <a:lnSpc>
                <a:spcPct val="93333"/>
              </a:lnSpc>
              <a:buNone/>
            </a:pPr>
            <a:r>
              <a:rPr lang="en-US" sz="1894" kern="0" spc="-75" dirty="0">
                <a:solidFill>
                  <a:srgbClr val="000000"/>
                </a:solidFill>
                <a:latin typeface="Century Gothic" panose="020B0502020202020204" pitchFamily="34" charset="0"/>
                <a:ea typeface="Inter Semi Bold" pitchFamily="34" charset="-122"/>
                <a:cs typeface="Inter Semi Bold" pitchFamily="34" charset="-120"/>
              </a:rPr>
              <a:t> </a:t>
            </a:r>
            <a:endParaRPr lang="en-US" sz="1894" dirty="0">
              <a:latin typeface="Century Gothic" panose="020B0502020202020204" pitchFamily="34" charset="0"/>
            </a:endParaRPr>
          </a:p>
        </p:txBody>
      </p:sp>
      <p:sp>
        <p:nvSpPr>
          <p:cNvPr id="14" name="Extensive SAP ERP experience">
            <a:extLst>
              <a:ext uri="{FF2B5EF4-FFF2-40B4-BE49-F238E27FC236}">
                <a16:creationId xmlns:a16="http://schemas.microsoft.com/office/drawing/2014/main" id="{DE06086A-2EAE-C8EF-A5C6-16369891BEE2}"/>
              </a:ext>
            </a:extLst>
          </p:cNvPr>
          <p:cNvSpPr/>
          <p:nvPr/>
        </p:nvSpPr>
        <p:spPr>
          <a:xfrm>
            <a:off x="15515074" y="2432361"/>
            <a:ext cx="2325328"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5" name="Risk and compliance solution DRCGTS">
            <a:extLst>
              <a:ext uri="{FF2B5EF4-FFF2-40B4-BE49-F238E27FC236}">
                <a16:creationId xmlns:a16="http://schemas.microsoft.com/office/drawing/2014/main" id="{478C7F73-2341-2058-461A-F820F8D6F99E}"/>
              </a:ext>
            </a:extLst>
          </p:cNvPr>
          <p:cNvSpPr/>
          <p:nvPr/>
        </p:nvSpPr>
        <p:spPr>
          <a:xfrm>
            <a:off x="9594870" y="7041193"/>
            <a:ext cx="2371725"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8" name="Strong alliance  partnerships">
            <a:extLst>
              <a:ext uri="{FF2B5EF4-FFF2-40B4-BE49-F238E27FC236}">
                <a16:creationId xmlns:a16="http://schemas.microsoft.com/office/drawing/2014/main" id="{A69B6107-A6D1-CFDB-C857-424A9020ED9D}"/>
              </a:ext>
            </a:extLst>
          </p:cNvPr>
          <p:cNvSpPr/>
          <p:nvPr/>
        </p:nvSpPr>
        <p:spPr>
          <a:xfrm>
            <a:off x="9144000" y="5109241"/>
            <a:ext cx="1962150" cy="533400"/>
          </a:xfrm>
          <a:prstGeom prst="rect">
            <a:avLst/>
          </a:prstGeom>
          <a:noFill/>
          <a:ln/>
        </p:spPr>
        <p:txBody>
          <a:bodyPr wrap="square" lIns="0" tIns="0" rIns="0" bIns="0" rtlCol="0" anchor="t"/>
          <a:lstStyle/>
          <a:p>
            <a:pPr marL="0" indent="0" algn="l">
              <a:lnSpc>
                <a:spcPct val="93333"/>
              </a:lnSpc>
              <a:buNone/>
            </a:pPr>
            <a:endParaRPr lang="en-US" sz="1894" dirty="0">
              <a:latin typeface="Century Gothic" panose="020B0502020202020204" pitchFamily="34" charset="0"/>
            </a:endParaRPr>
          </a:p>
        </p:txBody>
      </p:sp>
      <p:sp>
        <p:nvSpPr>
          <p:cNvPr id="19" name="Body">
            <a:extLst>
              <a:ext uri="{FF2B5EF4-FFF2-40B4-BE49-F238E27FC236}">
                <a16:creationId xmlns:a16="http://schemas.microsoft.com/office/drawing/2014/main" id="{90F1506A-38D8-7BE9-3DC3-9CEF68F7AA24}"/>
              </a:ext>
            </a:extLst>
          </p:cNvPr>
          <p:cNvSpPr/>
          <p:nvPr/>
        </p:nvSpPr>
        <p:spPr>
          <a:xfrm>
            <a:off x="1045781" y="2171938"/>
            <a:ext cx="8558961" cy="5515725"/>
          </a:xfrm>
          <a:prstGeom prst="rect">
            <a:avLst/>
          </a:prstGeom>
          <a:noFill/>
          <a:ln/>
        </p:spPr>
        <p:txBody>
          <a:bodyPr wrap="square" lIns="0" tIns="0" rIns="0" bIns="0" rtlCol="0" anchor="t"/>
          <a:lstStyle/>
          <a:p>
            <a:pPr>
              <a:lnSpc>
                <a:spcPts val="3528"/>
              </a:lnSpc>
            </a:pPr>
            <a:r>
              <a:rPr lang="en-US" sz="2000" kern="0" spc="-75" dirty="0">
                <a:solidFill>
                  <a:srgbClr val="000000"/>
                </a:solidFill>
                <a:latin typeface="Century Gothic" panose="020B0502020202020204" pitchFamily="34" charset="0"/>
                <a:ea typeface="Inter Regular" pitchFamily="34" charset="-122"/>
                <a:cs typeface="Inter Regular" pitchFamily="34" charset="-120"/>
              </a:rPr>
              <a:t>Origen Tech is well recognized in the industry for its extensive global SAP ERP experience and deep localization expertise across SAP S/4HANA RISE, SAP Document and Reporting Compliance, and SAP Global Trade Services. </a:t>
            </a:r>
          </a:p>
          <a:p>
            <a:pPr>
              <a:lnSpc>
                <a:spcPts val="3528"/>
              </a:lnSpc>
            </a:pPr>
            <a:endParaRPr lang="en-US" sz="2000" kern="0" spc="-75" dirty="0">
              <a:solidFill>
                <a:srgbClr val="000000"/>
              </a:solidFill>
              <a:latin typeface="Century Gothic" panose="020B0502020202020204" pitchFamily="34" charset="0"/>
              <a:ea typeface="Inter Regular" pitchFamily="34" charset="-122"/>
              <a:cs typeface="Inter Regular" pitchFamily="34" charset="-120"/>
            </a:endParaRPr>
          </a:p>
          <a:p>
            <a:pPr>
              <a:lnSpc>
                <a:spcPts val="3528"/>
              </a:lnSpc>
            </a:pPr>
            <a:r>
              <a:rPr lang="en-US" sz="2000" kern="0" spc="-75" dirty="0">
                <a:solidFill>
                  <a:srgbClr val="000000"/>
                </a:solidFill>
                <a:latin typeface="Century Gothic" panose="020B0502020202020204" pitchFamily="34" charset="0"/>
                <a:ea typeface="Inter Regular" pitchFamily="34" charset="-122"/>
                <a:cs typeface="Inter Regular" pitchFamily="34" charset="-120"/>
              </a:rPr>
              <a:t>We have  offices in the U.S., Brazil, Mexico, Argentina, Chile, and the Caribbean, supporting more than 150 multinational clients with their projects in the Americas, Europe and Asia.
Founded in 2012 in the USA, Origen Tech is an  SAP Gold VAR Partner, Service Partner, Solution Partner, and Co-innovation  Partner committed to helping customers implement efficient, process-based solutions.</a:t>
            </a:r>
            <a:endParaRPr lang="en-US" sz="200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CB6A82CF-0337-BE6D-53A7-20C5AE0E7763}"/>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a:t>
            </a:fld>
            <a:endParaRPr lang="en-US">
              <a:latin typeface="Century Gothic" panose="020B0502020202020204" pitchFamily="34" charset="0"/>
            </a:endParaRPr>
          </a:p>
        </p:txBody>
      </p:sp>
      <p:pic>
        <p:nvPicPr>
          <p:cNvPr id="11" name="Arrow Icon" descr="preencoded.png">
            <a:extLst>
              <a:ext uri="{FF2B5EF4-FFF2-40B4-BE49-F238E27FC236}">
                <a16:creationId xmlns:a16="http://schemas.microsoft.com/office/drawing/2014/main" id="{C0FB3F1C-A520-4CC2-15A5-D4EBBCE3D11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515593" y="8031720"/>
            <a:ext cx="407718" cy="407718"/>
          </a:xfrm>
          <a:prstGeom prst="rect">
            <a:avLst/>
          </a:prstGeom>
        </p:spPr>
      </p:pic>
      <p:pic>
        <p:nvPicPr>
          <p:cNvPr id="7" name="AdobeStock_472923044 2" descr="preencoded.png">
            <a:extLst>
              <a:ext uri="{FF2B5EF4-FFF2-40B4-BE49-F238E27FC236}">
                <a16:creationId xmlns:a16="http://schemas.microsoft.com/office/drawing/2014/main" id="{86BE8E0E-8888-E2ED-D715-88006C9F624C}"/>
              </a:ext>
            </a:extLst>
          </p:cNvPr>
          <p:cNvPicPr>
            <a:picLocks noChangeAspect="1"/>
          </p:cNvPicPr>
          <p:nvPr/>
        </p:nvPicPr>
        <p:blipFill>
          <a:blip r:embed="rId8"/>
          <a:srcRect/>
          <a:stretch/>
        </p:blipFill>
        <p:spPr>
          <a:xfrm>
            <a:off x="10034798" y="2324357"/>
            <a:ext cx="7323081" cy="2220900"/>
          </a:xfrm>
          <a:prstGeom prst="rect">
            <a:avLst/>
          </a:prstGeom>
        </p:spPr>
      </p:pic>
      <p:pic>
        <p:nvPicPr>
          <p:cNvPr id="10" name="logo_4 1" descr="preencoded.png">
            <a:extLst>
              <a:ext uri="{FF2B5EF4-FFF2-40B4-BE49-F238E27FC236}">
                <a16:creationId xmlns:a16="http://schemas.microsoft.com/office/drawing/2014/main" id="{45E92998-DE44-1926-F328-F599EE9227D5}"/>
              </a:ext>
            </a:extLst>
          </p:cNvPr>
          <p:cNvPicPr>
            <a:picLocks noChangeAspect="1"/>
          </p:cNvPicPr>
          <p:nvPr/>
        </p:nvPicPr>
        <p:blipFill>
          <a:blip r:embed="rId9"/>
          <a:srcRect/>
          <a:stretch/>
        </p:blipFill>
        <p:spPr>
          <a:xfrm>
            <a:off x="556575" y="153739"/>
            <a:ext cx="6543675" cy="1209675"/>
          </a:xfrm>
          <a:prstGeom prst="rect">
            <a:avLst/>
          </a:prstGeom>
        </p:spPr>
      </p:pic>
      <p:sp>
        <p:nvSpPr>
          <p:cNvPr id="12" name="Title">
            <a:extLst>
              <a:ext uri="{FF2B5EF4-FFF2-40B4-BE49-F238E27FC236}">
                <a16:creationId xmlns:a16="http://schemas.microsoft.com/office/drawing/2014/main" id="{DEFEE8DC-9179-27F7-27DE-6A437097C23A}"/>
              </a:ext>
            </a:extLst>
          </p:cNvPr>
          <p:cNvSpPr/>
          <p:nvPr/>
        </p:nvSpPr>
        <p:spPr>
          <a:xfrm>
            <a:off x="10034798" y="4858529"/>
            <a:ext cx="7558089" cy="883215"/>
          </a:xfrm>
          <a:prstGeom prst="rect">
            <a:avLst/>
          </a:prstGeom>
          <a:noFill/>
          <a:ln/>
        </p:spPr>
        <p:txBody>
          <a:bodyPr wrap="square" lIns="0" tIns="0" rIns="0" bIns="0" rtlCol="0" anchor="t"/>
          <a:lstStyle/>
          <a:p>
            <a:pPr marL="0" indent="0" algn="l">
              <a:lnSpc>
                <a:spcPct val="83333"/>
              </a:lnSpc>
              <a:buNone/>
            </a:pPr>
            <a:r>
              <a:rPr lang="en-US" sz="7200" dirty="0">
                <a:solidFill>
                  <a:srgbClr val="000000"/>
                </a:solidFill>
                <a:latin typeface="Century Gothic" panose="020B0502020202020204" pitchFamily="34" charset="0"/>
                <a:ea typeface="Inter Semi Bold" pitchFamily="34" charset="-122"/>
                <a:cs typeface="Inter Semi Bold" pitchFamily="34" charset="-120"/>
              </a:rPr>
              <a:t>Building Bridges</a:t>
            </a:r>
            <a:endParaRPr lang="en-US" sz="7200" dirty="0">
              <a:latin typeface="Century Gothic" panose="020B0502020202020204" pitchFamily="34" charset="0"/>
            </a:endParaRPr>
          </a:p>
        </p:txBody>
      </p:sp>
      <p:sp>
        <p:nvSpPr>
          <p:cNvPr id="16" name="Title">
            <a:extLst>
              <a:ext uri="{FF2B5EF4-FFF2-40B4-BE49-F238E27FC236}">
                <a16:creationId xmlns:a16="http://schemas.microsoft.com/office/drawing/2014/main" id="{575A332F-4257-7E32-3E62-E9A16B2BFAAB}"/>
              </a:ext>
            </a:extLst>
          </p:cNvPr>
          <p:cNvSpPr/>
          <p:nvPr/>
        </p:nvSpPr>
        <p:spPr>
          <a:xfrm>
            <a:off x="10125075" y="5848528"/>
            <a:ext cx="6334275" cy="457200"/>
          </a:xfrm>
          <a:prstGeom prst="rect">
            <a:avLst/>
          </a:prstGeom>
          <a:noFill/>
          <a:ln/>
        </p:spPr>
        <p:txBody>
          <a:bodyPr wrap="square" lIns="0" tIns="0" rIns="0" bIns="0" rtlCol="0" anchor="t"/>
          <a:lstStyle/>
          <a:p>
            <a:pPr marL="0" indent="0" algn="l">
              <a:lnSpc>
                <a:spcPct val="100000"/>
              </a:lnSpc>
              <a:buNone/>
            </a:pPr>
            <a:r>
              <a:rPr lang="en-US" sz="2000" b="1" kern="0" spc="30" dirty="0">
                <a:solidFill>
                  <a:srgbClr val="8BBB24"/>
                </a:solidFill>
                <a:latin typeface="Century Gothic" panose="020B0502020202020204" pitchFamily="34" charset="0"/>
                <a:ea typeface="Inter Bold" pitchFamily="34" charset="-122"/>
                <a:cs typeface="Inter Bold" pitchFamily="34" charset="-120"/>
              </a:rPr>
              <a:t>Between Global Technology and Local Expertise</a:t>
            </a:r>
            <a:endParaRPr lang="en-US" sz="2000" dirty="0">
              <a:latin typeface="Century Gothic" panose="020B0502020202020204" pitchFamily="34" charset="0"/>
            </a:endParaRPr>
          </a:p>
        </p:txBody>
      </p:sp>
    </p:spTree>
    <p:extLst>
      <p:ext uri="{BB962C8B-B14F-4D97-AF65-F5344CB8AC3E}">
        <p14:creationId xmlns:p14="http://schemas.microsoft.com/office/powerpoint/2010/main" val="286809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840200" y="9144000"/>
            <a:ext cx="638175" cy="638175"/>
          </a:xfrm>
          <a:prstGeom prst="rect">
            <a:avLst/>
          </a:prstGeom>
        </p:spPr>
      </p:pic>
      <p:pic>
        <p:nvPicPr>
          <p:cNvPr id="4" name="Group 60" descr="preencoded.png"/>
          <p:cNvPicPr>
            <a:picLocks noChangeAspect="1"/>
          </p:cNvPicPr>
          <p:nvPr/>
        </p:nvPicPr>
        <p:blipFill>
          <a:blip r:embed="rId6"/>
          <a:srcRect/>
          <a:stretch/>
        </p:blipFill>
        <p:spPr>
          <a:xfrm>
            <a:off x="1114425" y="2390775"/>
            <a:ext cx="16059150" cy="6057900"/>
          </a:xfrm>
          <a:prstGeom prst="rect">
            <a:avLst/>
          </a:prstGeom>
        </p:spPr>
      </p:pic>
      <p:pic>
        <p:nvPicPr>
          <p:cNvPr id="5" name="Group 5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14425" y="2705103"/>
            <a:ext cx="16049625" cy="6057957"/>
          </a:xfrm>
          <a:prstGeom prst="rect">
            <a:avLst/>
          </a:prstGeom>
        </p:spPr>
      </p:pic>
      <p:sp>
        <p:nvSpPr>
          <p:cNvPr id="8" name="Title"/>
          <p:cNvSpPr/>
          <p:nvPr/>
        </p:nvSpPr>
        <p:spPr>
          <a:xfrm>
            <a:off x="1047750" y="842963"/>
            <a:ext cx="15454650" cy="1171575"/>
          </a:xfrm>
          <a:prstGeom prst="rect">
            <a:avLst/>
          </a:prstGeom>
          <a:noFill/>
          <a:ln/>
        </p:spPr>
        <p:txBody>
          <a:bodyPr wrap="square" lIns="0" tIns="0" rIns="0" bIns="0" rtlCol="0" anchor="t"/>
          <a:lstStyle/>
          <a:p>
            <a:pPr marL="0" indent="0" algn="l">
              <a:lnSpc>
                <a:spcPts val="4800"/>
              </a:lnSpc>
              <a:buNone/>
            </a:pPr>
            <a:r>
              <a:rPr lang="en-US" sz="4800" kern="0" spc="48" dirty="0">
                <a:solidFill>
                  <a:srgbClr val="8BBB24"/>
                </a:solidFill>
                <a:latin typeface="Century Gothic" panose="020B0502020202020204" pitchFamily="34" charset="0"/>
                <a:ea typeface="Inter Semi Bold" pitchFamily="34" charset="-122"/>
                <a:cs typeface="Inter Semi Bold" pitchFamily="34" charset="-120"/>
              </a:rPr>
              <a:t>Fueling our growth
</a:t>
            </a:r>
            <a:r>
              <a:rPr lang="en-US" sz="2625" kern="0" spc="26" dirty="0">
                <a:solidFill>
                  <a:srgbClr val="1E1E1E"/>
                </a:solidFill>
                <a:latin typeface="Century Gothic" panose="020B0502020202020204" pitchFamily="34" charset="0"/>
                <a:ea typeface="Inter Regular" pitchFamily="34" charset="-122"/>
                <a:cs typeface="Inter Semi Bold" pitchFamily="34" charset="-120"/>
              </a:rPr>
              <a:t>E</a:t>
            </a:r>
            <a:r>
              <a:rPr lang="en-US" sz="2625" kern="0" spc="26" dirty="0">
                <a:solidFill>
                  <a:srgbClr val="1E1E1E"/>
                </a:solidFill>
                <a:latin typeface="Century Gothic" panose="020B0502020202020204" pitchFamily="34" charset="0"/>
                <a:ea typeface="Inter Regular" pitchFamily="34" charset="-122"/>
                <a:cs typeface="Inter Regular" pitchFamily="34" charset="-120"/>
              </a:rPr>
              <a:t>stablishing a Global SAP University Alliance Partnership I SAP </a:t>
            </a:r>
            <a:r>
              <a:rPr lang="en-US" sz="2625" kern="0" spc="26" dirty="0" err="1">
                <a:solidFill>
                  <a:srgbClr val="1E1E1E"/>
                </a:solidFill>
                <a:latin typeface="Century Gothic" panose="020B0502020202020204" pitchFamily="34" charset="0"/>
                <a:ea typeface="Inter Regular" pitchFamily="34" charset="-122"/>
                <a:cs typeface="Inter Regular" pitchFamily="34" charset="-120"/>
              </a:rPr>
              <a:t>AppHause</a:t>
            </a:r>
            <a:r>
              <a:rPr lang="en-US" sz="2625" kern="0" spc="26" dirty="0">
                <a:solidFill>
                  <a:srgbClr val="1E1E1E"/>
                </a:solidFill>
                <a:latin typeface="Century Gothic" panose="020B0502020202020204" pitchFamily="34" charset="0"/>
                <a:ea typeface="Inter Regular" pitchFamily="34" charset="-122"/>
                <a:cs typeface="Inter Regular" pitchFamily="34" charset="-120"/>
              </a:rPr>
              <a:t> around Compliance </a:t>
            </a:r>
            <a:endParaRPr lang="en-US" sz="4800" dirty="0">
              <a:latin typeface="Century Gothic" panose="020B0502020202020204" pitchFamily="34" charset="0"/>
            </a:endParaRPr>
          </a:p>
        </p:txBody>
      </p:sp>
      <p:sp>
        <p:nvSpPr>
          <p:cNvPr id="9" name="Academic Innovation with SAP FIUOrigenSAP"/>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Academic innovation through SAP collaborations with Origen Tech</a:t>
            </a:r>
            <a:endParaRPr lang="en-US" sz="1950" dirty="0">
              <a:latin typeface="Century Gothic" panose="020B0502020202020204" pitchFamily="34" charset="0"/>
            </a:endParaRPr>
          </a:p>
        </p:txBody>
      </p:sp>
      <p:sp>
        <p:nvSpPr>
          <p:cNvPr id="10" name="Empowering Future SAP Talent SAP GTS as Focus Area"/>
          <p:cNvSpPr/>
          <p:nvPr/>
        </p:nvSpPr>
        <p:spPr>
          <a:xfrm>
            <a:off x="67627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Empowering future SAP talent with </a:t>
            </a:r>
          </a:p>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SAP Compliance, Tax &amp; Trade as a key focus area</a:t>
            </a:r>
            <a:endParaRPr lang="en-US" sz="1950" dirty="0">
              <a:latin typeface="Century Gothic" panose="020B0502020202020204" pitchFamily="34" charset="0"/>
            </a:endParaRPr>
          </a:p>
        </p:txBody>
      </p:sp>
      <p:sp>
        <p:nvSpPr>
          <p:cNvPr id="11" name="Bridging Academia and Industry StudentsPartnersIndustry"/>
          <p:cNvSpPr/>
          <p:nvPr/>
        </p:nvSpPr>
        <p:spPr>
          <a:xfrm>
            <a:off x="121158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Bridging academia and industry by connecting students, partners, and businesses</a:t>
            </a:r>
            <a:endParaRPr lang="en-US" sz="1950" dirty="0">
              <a:latin typeface="Century Gothic" panose="020B0502020202020204" pitchFamily="34" charset="0"/>
            </a:endParaRPr>
          </a:p>
        </p:txBody>
      </p:sp>
      <p:sp>
        <p:nvSpPr>
          <p:cNvPr id="12" name="Trainee and Employee Induction Into Origen Tech"/>
          <p:cNvSpPr/>
          <p:nvPr/>
        </p:nvSpPr>
        <p:spPr>
          <a:xfrm>
            <a:off x="1409700" y="74485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Trainee and employee </a:t>
            </a:r>
          </a:p>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onboarding into Origen Tech</a:t>
            </a:r>
            <a:endParaRPr lang="en-US" sz="1950" dirty="0">
              <a:latin typeface="Century Gothic" panose="020B0502020202020204" pitchFamily="34" charset="0"/>
            </a:endParaRPr>
          </a:p>
        </p:txBody>
      </p:sp>
      <p:sp>
        <p:nvSpPr>
          <p:cNvPr id="13" name="Expanding Academic Partnerships TecnolgicodeMonterrey in MonterreyMackenzie Presbyterian University"/>
          <p:cNvSpPr/>
          <p:nvPr/>
        </p:nvSpPr>
        <p:spPr>
          <a:xfrm>
            <a:off x="6553200" y="7448550"/>
            <a:ext cx="527685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Expanding Academic Partnerships​. ​ </a:t>
            </a:r>
            <a:endParaRPr lang="en-US" sz="1950" dirty="0">
              <a:latin typeface="Century Gothic" panose="020B0502020202020204" pitchFamily="34" charset="0"/>
            </a:endParaRPr>
          </a:p>
        </p:txBody>
      </p:sp>
      <p:sp>
        <p:nvSpPr>
          <p:cNvPr id="14" name="Working with SAP Leadership to expand to other areas"/>
          <p:cNvSpPr/>
          <p:nvPr/>
        </p:nvSpPr>
        <p:spPr>
          <a:xfrm>
            <a:off x="12115800" y="74485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Working with SAP Leadership to
expand to additional focus areas​</a:t>
            </a:r>
            <a:endParaRPr lang="en-US" sz="195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10</a:t>
            </a:fld>
            <a:endParaRPr lang="en-US">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840200" y="9144000"/>
            <a:ext cx="638175" cy="638175"/>
          </a:xfrm>
          <a:prstGeom prst="rect">
            <a:avLst/>
          </a:prstGeom>
        </p:spPr>
      </p:pic>
      <p:pic>
        <p:nvPicPr>
          <p:cNvPr id="4" name="Group 86" descr="preencoded.png"/>
          <p:cNvPicPr>
            <a:picLocks noChangeAspect="1"/>
          </p:cNvPicPr>
          <p:nvPr/>
        </p:nvPicPr>
        <p:blipFill>
          <a:blip r:embed="rId6"/>
          <a:srcRect/>
          <a:stretch/>
        </p:blipFill>
        <p:spPr>
          <a:xfrm>
            <a:off x="1609725" y="2219325"/>
            <a:ext cx="15068550" cy="5848350"/>
          </a:xfrm>
          <a:prstGeom prst="rect">
            <a:avLst/>
          </a:prstGeom>
        </p:spPr>
      </p:pic>
      <p:sp>
        <p:nvSpPr>
          <p:cNvPr id="6" name="Title"/>
          <p:cNvSpPr/>
          <p:nvPr/>
        </p:nvSpPr>
        <p:spPr>
          <a:xfrm>
            <a:off x="1047750" y="609600"/>
            <a:ext cx="13925550" cy="609600"/>
          </a:xfrm>
          <a:prstGeom prst="rect">
            <a:avLst/>
          </a:prstGeom>
          <a:noFill/>
          <a:ln/>
        </p:spPr>
        <p:txBody>
          <a:bodyPr wrap="square" lIns="0" tIns="0" rIns="0" bIns="0" rtlCol="0" anchor="t"/>
          <a:lstStyle/>
          <a:p>
            <a:pPr marL="0" indent="0" algn="l">
              <a:lnSpc>
                <a:spcPct val="83333"/>
              </a:lnSpc>
              <a:buNone/>
            </a:pPr>
            <a:r>
              <a:rPr lang="en-US" sz="4800" kern="0" spc="48" dirty="0">
                <a:solidFill>
                  <a:srgbClr val="8BBB24"/>
                </a:solidFill>
                <a:latin typeface="Century Gothic" panose="020B0502020202020204" pitchFamily="34" charset="0"/>
                <a:ea typeface="Inter Semi Bold" pitchFamily="34" charset="-122"/>
                <a:cs typeface="Inter Semi Bold" pitchFamily="34" charset="-120"/>
              </a:rPr>
              <a:t>Why Origen Tech</a:t>
            </a:r>
            <a:endParaRPr lang="en-US" sz="4800" dirty="0">
              <a:latin typeface="Century Gothic" panose="020B0502020202020204" pitchFamily="34" charset="0"/>
            </a:endParaRPr>
          </a:p>
        </p:txBody>
      </p:sp>
      <p:sp>
        <p:nvSpPr>
          <p:cNvPr id="7" name="Global Tax  Trade Experts E InvoicingStatutory"/>
          <p:cNvSpPr/>
          <p:nvPr/>
        </p:nvSpPr>
        <p:spPr>
          <a:xfrm>
            <a:off x="6762750" y="41243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Global Tax &amp; Trade Experts​
</a:t>
            </a:r>
            <a:endParaRPr lang="en-US" sz="2100" dirty="0">
              <a:latin typeface="Century Gothic" panose="020B0502020202020204" pitchFamily="34" charset="0"/>
            </a:endParaRPr>
          </a:p>
        </p:txBody>
      </p:sp>
      <p:sp>
        <p:nvSpPr>
          <p:cNvPr id="8" name="Global SAP DRC Solution Experts"/>
          <p:cNvSpPr/>
          <p:nvPr/>
        </p:nvSpPr>
        <p:spPr>
          <a:xfrm>
            <a:off x="6762750" y="74771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SAP VAR Gold, Product Development, &amp; Consulting Partner ​</a:t>
            </a:r>
            <a:endParaRPr lang="en-US" sz="2100" dirty="0">
              <a:latin typeface="Century Gothic" panose="020B0502020202020204" pitchFamily="34" charset="0"/>
            </a:endParaRPr>
          </a:p>
        </p:txBody>
      </p:sp>
      <p:sp>
        <p:nvSpPr>
          <p:cNvPr id="9" name="Trusted SAP Compliance and Localization PartnerBrazilLATAM"/>
          <p:cNvSpPr/>
          <p:nvPr/>
        </p:nvSpPr>
        <p:spPr>
          <a:xfrm>
            <a:off x="1600200" y="41243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Trusted SAP Compliance and
Localization Partner ​</a:t>
            </a:r>
            <a:endParaRPr lang="en-US" sz="2100" dirty="0">
              <a:latin typeface="Century Gothic" panose="020B0502020202020204" pitchFamily="34" charset="0"/>
            </a:endParaRPr>
          </a:p>
        </p:txBody>
      </p:sp>
      <p:sp>
        <p:nvSpPr>
          <p:cNvPr id="10" name="Experienced Multilingual SAP Experts SpanishPortuguese"/>
          <p:cNvSpPr/>
          <p:nvPr/>
        </p:nvSpPr>
        <p:spPr>
          <a:xfrm>
            <a:off x="1600200" y="74771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Experienced Multilingual </a:t>
            </a:r>
          </a:p>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SAP Experts </a:t>
            </a:r>
            <a:endParaRPr lang="en-US" sz="2100" dirty="0">
              <a:latin typeface="Century Gothic" panose="020B0502020202020204" pitchFamily="34" charset="0"/>
            </a:endParaRPr>
          </a:p>
        </p:txBody>
      </p:sp>
      <p:sp>
        <p:nvSpPr>
          <p:cNvPr id="11" name="Nearshore Delivery Hubs Brazil MexicoArgentina"/>
          <p:cNvSpPr/>
          <p:nvPr/>
        </p:nvSpPr>
        <p:spPr>
          <a:xfrm>
            <a:off x="11925300" y="41243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Nearshore Delivery Hubs​
​</a:t>
            </a:r>
            <a:endParaRPr lang="en-US" sz="2100" dirty="0">
              <a:latin typeface="Century Gothic" panose="020B0502020202020204" pitchFamily="34" charset="0"/>
            </a:endParaRPr>
          </a:p>
        </p:txBody>
      </p:sp>
      <p:sp>
        <p:nvSpPr>
          <p:cNvPr id="12" name="In-Country SAP AMS Specialists"/>
          <p:cNvSpPr/>
          <p:nvPr/>
        </p:nvSpPr>
        <p:spPr>
          <a:xfrm>
            <a:off x="11925300" y="7477125"/>
            <a:ext cx="4762500" cy="590550"/>
          </a:xfrm>
          <a:prstGeom prst="rect">
            <a:avLst/>
          </a:prstGeom>
          <a:noFill/>
          <a:ln/>
        </p:spPr>
        <p:txBody>
          <a:bodyPr wrap="square" lIns="0" tIns="0" rIns="0" bIns="0" rtlCol="0" anchor="t"/>
          <a:lstStyle/>
          <a:p>
            <a:pPr marL="0" indent="0" algn="ctr">
              <a:lnSpc>
                <a:spcPct val="93333"/>
              </a:lnSpc>
              <a:buNone/>
            </a:pPr>
            <a:r>
              <a:rPr lang="en-US" sz="2100" kern="0" spc="-75" dirty="0">
                <a:solidFill>
                  <a:srgbClr val="000000"/>
                </a:solidFill>
                <a:latin typeface="Century Gothic" panose="020B0502020202020204" pitchFamily="34" charset="0"/>
                <a:ea typeface="Inter Semi Bold" pitchFamily="34" charset="-122"/>
                <a:cs typeface="Inter Semi Bold" pitchFamily="34" charset="-120"/>
              </a:rPr>
              <a:t>SAP Co-Innovation </a:t>
            </a:r>
            <a:endParaRPr lang="en-US" sz="210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AdobeStock_472923044 1" descr="preencoded.png"/>
          <p:cNvPicPr>
            <a:picLocks noChangeAspect="1"/>
          </p:cNvPicPr>
          <p:nvPr/>
        </p:nvPicPr>
        <p:blipFill>
          <a:blip r:embed="rId3"/>
          <a:srcRect/>
          <a:stretch/>
        </p:blipFill>
        <p:spPr>
          <a:xfrm>
            <a:off x="0" y="0"/>
            <a:ext cx="18288000" cy="10287000"/>
          </a:xfrm>
          <a:prstGeom prst="rect">
            <a:avLst/>
          </a:prstGeom>
        </p:spPr>
      </p:pic>
      <p:pic>
        <p:nvPicPr>
          <p:cNvPr id="3" name="Shape with text"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38600" y="38100"/>
            <a:ext cx="10210800" cy="10210800"/>
          </a:xfrm>
          <a:prstGeom prst="rect">
            <a:avLst/>
          </a:prstGeom>
        </p:spPr>
      </p:pic>
      <p:pic>
        <p:nvPicPr>
          <p:cNvPr id="4" name="Group 78" descr="preencoded.png"/>
          <p:cNvPicPr>
            <a:picLocks noChangeAspect="1"/>
          </p:cNvPicPr>
          <p:nvPr/>
        </p:nvPicPr>
        <p:blipFill>
          <a:blip r:embed="rId6"/>
          <a:srcRect/>
          <a:stretch/>
        </p:blipFill>
        <p:spPr>
          <a:xfrm>
            <a:off x="5876925" y="4124325"/>
            <a:ext cx="6543675" cy="2038350"/>
          </a:xfrm>
          <a:prstGeom prst="rect">
            <a:avLst/>
          </a:prstGeom>
        </p:spPr>
      </p:pic>
      <p:sp>
        <p:nvSpPr>
          <p:cNvPr id="5" name="Thank You"/>
          <p:cNvSpPr/>
          <p:nvPr/>
        </p:nvSpPr>
        <p:spPr>
          <a:xfrm>
            <a:off x="7487603" y="4124325"/>
            <a:ext cx="3354762" cy="828675"/>
          </a:xfrm>
          <a:prstGeom prst="rect">
            <a:avLst/>
          </a:prstGeom>
          <a:noFill/>
          <a:ln/>
        </p:spPr>
        <p:txBody>
          <a:bodyPr wrap="square" lIns="0" tIns="0" rIns="0" bIns="0" rtlCol="0" anchor="t"/>
          <a:lstStyle/>
          <a:p>
            <a:pPr marL="0" indent="0" algn="l">
              <a:lnSpc>
                <a:spcPct val="110000"/>
              </a:lnSpc>
              <a:buNone/>
            </a:pPr>
            <a:r>
              <a:rPr lang="en-US" sz="4950" kern="0" spc="-150">
                <a:solidFill>
                  <a:srgbClr val="459A45"/>
                </a:solidFill>
                <a:latin typeface="Century Gothic" panose="020B0502020202020204" pitchFamily="34" charset="0"/>
                <a:ea typeface="Goldman Regular" pitchFamily="34" charset="-122"/>
                <a:cs typeface="Goldman Regular" pitchFamily="34" charset="-120"/>
              </a:rPr>
              <a:t>Thank You</a:t>
            </a:r>
            <a:endParaRPr lang="en-US" sz="4950">
              <a:latin typeface="Century Gothic" panose="020B0502020202020204" pitchFamily="34" charset="0"/>
            </a:endParaRPr>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12</a:t>
            </a:fld>
            <a:endParaRPr lang="en-US">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742E836-A886-BB7D-176F-EDD07FFB4E3B}"/>
            </a:ext>
          </a:extLst>
        </p:cNvPr>
        <p:cNvGrpSpPr/>
        <p:nvPr/>
      </p:nvGrpSpPr>
      <p:grpSpPr>
        <a:xfrm>
          <a:off x="0" y="0"/>
          <a:ext cx="0" cy="0"/>
          <a:chOff x="0" y="0"/>
          <a:chExt cx="0" cy="0"/>
        </a:xfrm>
      </p:grpSpPr>
      <p:pic>
        <p:nvPicPr>
          <p:cNvPr id="2" name="logo_4 1" descr="preencoded.png">
            <a:extLst>
              <a:ext uri="{FF2B5EF4-FFF2-40B4-BE49-F238E27FC236}">
                <a16:creationId xmlns:a16="http://schemas.microsoft.com/office/drawing/2014/main" id="{A249D043-B837-6B8E-0E19-635B2BD45232}"/>
              </a:ext>
            </a:extLst>
          </p:cNvPr>
          <p:cNvPicPr>
            <a:picLocks noChangeAspect="1"/>
          </p:cNvPicPr>
          <p:nvPr/>
        </p:nvPicPr>
        <p:blipFill>
          <a:blip r:embed="rId3"/>
          <a:srcRect/>
          <a:stretch/>
        </p:blipFill>
        <p:spPr>
          <a:xfrm>
            <a:off x="17111662" y="-71438"/>
            <a:ext cx="733425" cy="1209675"/>
          </a:xfrm>
          <a:prstGeom prst="rect">
            <a:avLst/>
          </a:prstGeom>
        </p:spPr>
      </p:pic>
      <p:pic>
        <p:nvPicPr>
          <p:cNvPr id="3" name="Arrow Icon" descr="preencoded.png">
            <a:extLst>
              <a:ext uri="{FF2B5EF4-FFF2-40B4-BE49-F238E27FC236}">
                <a16:creationId xmlns:a16="http://schemas.microsoft.com/office/drawing/2014/main" id="{B29705A4-96E9-861F-280F-A01EE061E70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840200" y="9144000"/>
            <a:ext cx="638175" cy="638175"/>
          </a:xfrm>
          <a:prstGeom prst="rect">
            <a:avLst/>
          </a:prstGeom>
        </p:spPr>
      </p:pic>
      <p:sp>
        <p:nvSpPr>
          <p:cNvPr id="7" name="Subheading">
            <a:extLst>
              <a:ext uri="{FF2B5EF4-FFF2-40B4-BE49-F238E27FC236}">
                <a16:creationId xmlns:a16="http://schemas.microsoft.com/office/drawing/2014/main" id="{A74ABA1A-381F-8DA1-42AD-347163109632}"/>
              </a:ext>
            </a:extLst>
          </p:cNvPr>
          <p:cNvSpPr/>
          <p:nvPr/>
        </p:nvSpPr>
        <p:spPr>
          <a:xfrm>
            <a:off x="1047750" y="371475"/>
            <a:ext cx="13925550" cy="323850"/>
          </a:xfrm>
          <a:prstGeom prst="rect">
            <a:avLst/>
          </a:prstGeom>
          <a:noFill/>
          <a:ln/>
        </p:spPr>
        <p:txBody>
          <a:bodyPr wrap="square" lIns="0" tIns="0" rIns="0" bIns="0" rtlCol="0" anchor="t"/>
          <a:lstStyle/>
          <a:p>
            <a:pPr marL="0" indent="0" algn="l">
              <a:lnSpc>
                <a:spcPct val="100000"/>
              </a:lnSpc>
              <a:buNone/>
            </a:pPr>
            <a:r>
              <a:rPr lang="en-US" sz="4800" kern="0" spc="48" dirty="0">
                <a:solidFill>
                  <a:srgbClr val="8BBB24"/>
                </a:solidFill>
                <a:latin typeface="Century Gothic" panose="020B0502020202020204" pitchFamily="34" charset="0"/>
                <a:ea typeface="Inter Semi Bold" pitchFamily="34" charset="-122"/>
              </a:rPr>
              <a:t>Who trusts Origen Tech</a:t>
            </a:r>
          </a:p>
        </p:txBody>
      </p:sp>
      <p:sp>
        <p:nvSpPr>
          <p:cNvPr id="10" name="We deliver end-to-end solutions and services">
            <a:extLst>
              <a:ext uri="{FF2B5EF4-FFF2-40B4-BE49-F238E27FC236}">
                <a16:creationId xmlns:a16="http://schemas.microsoft.com/office/drawing/2014/main" id="{15623FF0-733A-1199-F9B1-B306952A6EBD}"/>
              </a:ext>
            </a:extLst>
          </p:cNvPr>
          <p:cNvSpPr/>
          <p:nvPr/>
        </p:nvSpPr>
        <p:spPr>
          <a:xfrm>
            <a:off x="847725" y="9270267"/>
            <a:ext cx="15992475" cy="633289"/>
          </a:xfrm>
          <a:prstGeom prst="rect">
            <a:avLst/>
          </a:prstGeom>
          <a:noFill/>
          <a:ln/>
        </p:spPr>
        <p:txBody>
          <a:bodyPr wrap="square" lIns="0" tIns="0" rIns="0" bIns="0" rtlCol="0" anchor="t"/>
          <a:lstStyle/>
          <a:p>
            <a:pPr>
              <a:lnSpc>
                <a:spcPct val="110000"/>
              </a:lnSpc>
            </a:pPr>
            <a:r>
              <a:rPr lang="en-US" kern="0" spc="-75" dirty="0">
                <a:solidFill>
                  <a:srgbClr val="000000"/>
                </a:solidFill>
                <a:latin typeface="Century Gothic" panose="020B0502020202020204" pitchFamily="34" charset="0"/>
                <a:ea typeface="Inter Regular" pitchFamily="34" charset="-122"/>
                <a:cs typeface="Inter Regular" pitchFamily="34" charset="-120"/>
              </a:rPr>
              <a:t>We bring global expertise with multicultural teams - We deliver local projects using global template standards  - We meet all your local fiscal and tax requirements  - Innovation and commitment are in our DNA</a:t>
            </a:r>
            <a:endParaRPr lang="en-US" dirty="0">
              <a:latin typeface="Century Gothic" panose="020B0502020202020204" pitchFamily="34" charset="0"/>
            </a:endParaRPr>
          </a:p>
          <a:p>
            <a:pPr>
              <a:lnSpc>
                <a:spcPct val="110000"/>
              </a:lnSpc>
            </a:pPr>
            <a:r>
              <a:rPr lang="en-US" dirty="0">
                <a:latin typeface="Century Gothic" panose="020B0502020202020204" pitchFamily="34" charset="0"/>
              </a:rPr>
              <a:t> </a:t>
            </a:r>
            <a:endParaRPr lang="en-US" sz="1800" dirty="0">
              <a:latin typeface="Century Gothic" panose="020B0502020202020204" pitchFamily="34" charset="0"/>
            </a:endParaRPr>
          </a:p>
        </p:txBody>
      </p:sp>
      <p:sp>
        <p:nvSpPr>
          <p:cNvPr id="11" name="More than a supplier we are your strategic business partner">
            <a:extLst>
              <a:ext uri="{FF2B5EF4-FFF2-40B4-BE49-F238E27FC236}">
                <a16:creationId xmlns:a16="http://schemas.microsoft.com/office/drawing/2014/main" id="{B33441E6-B9D0-62B8-E15D-54B279FC9FD6}"/>
              </a:ext>
            </a:extLst>
          </p:cNvPr>
          <p:cNvSpPr/>
          <p:nvPr/>
        </p:nvSpPr>
        <p:spPr>
          <a:xfrm>
            <a:off x="1533525" y="34480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2" name="We are flexible and adapt to your business reality">
            <a:extLst>
              <a:ext uri="{FF2B5EF4-FFF2-40B4-BE49-F238E27FC236}">
                <a16:creationId xmlns:a16="http://schemas.microsoft.com/office/drawing/2014/main" id="{D174061D-D0B0-FCF2-4C4E-F8C18AB2DE1B}"/>
              </a:ext>
            </a:extLst>
          </p:cNvPr>
          <p:cNvSpPr/>
          <p:nvPr/>
        </p:nvSpPr>
        <p:spPr>
          <a:xfrm>
            <a:off x="1533525" y="39814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3" name="We have global expertise with multicultural teams">
            <a:extLst>
              <a:ext uri="{FF2B5EF4-FFF2-40B4-BE49-F238E27FC236}">
                <a16:creationId xmlns:a16="http://schemas.microsoft.com/office/drawing/2014/main" id="{09140527-0D04-8893-7839-547C20A6925F}"/>
              </a:ext>
            </a:extLst>
          </p:cNvPr>
          <p:cNvSpPr/>
          <p:nvPr/>
        </p:nvSpPr>
        <p:spPr>
          <a:xfrm>
            <a:off x="1533525" y="45148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4" name="We deliver local projects with global template standards">
            <a:extLst>
              <a:ext uri="{FF2B5EF4-FFF2-40B4-BE49-F238E27FC236}">
                <a16:creationId xmlns:a16="http://schemas.microsoft.com/office/drawing/2014/main" id="{8E2CB2A7-6452-5F32-9924-D79D23E6DC40}"/>
              </a:ext>
            </a:extLst>
          </p:cNvPr>
          <p:cNvSpPr/>
          <p:nvPr/>
        </p:nvSpPr>
        <p:spPr>
          <a:xfrm>
            <a:off x="1533525" y="50482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5" name="We meet all your local fiscal and tax requirements">
            <a:extLst>
              <a:ext uri="{FF2B5EF4-FFF2-40B4-BE49-F238E27FC236}">
                <a16:creationId xmlns:a16="http://schemas.microsoft.com/office/drawing/2014/main" id="{AD7DF13C-66A4-4208-A608-59F72C191DF7}"/>
              </a:ext>
            </a:extLst>
          </p:cNvPr>
          <p:cNvSpPr/>
          <p:nvPr/>
        </p:nvSpPr>
        <p:spPr>
          <a:xfrm>
            <a:off x="1533525" y="55816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16" name="Innovation and commitment are in our DNA">
            <a:extLst>
              <a:ext uri="{FF2B5EF4-FFF2-40B4-BE49-F238E27FC236}">
                <a16:creationId xmlns:a16="http://schemas.microsoft.com/office/drawing/2014/main" id="{DD02C9AB-85E6-7957-2285-29BBBD3FC943}"/>
              </a:ext>
            </a:extLst>
          </p:cNvPr>
          <p:cNvSpPr/>
          <p:nvPr/>
        </p:nvSpPr>
        <p:spPr>
          <a:xfrm>
            <a:off x="1533525" y="6115024"/>
            <a:ext cx="6486525" cy="304800"/>
          </a:xfrm>
          <a:prstGeom prst="rect">
            <a:avLst/>
          </a:prstGeom>
          <a:noFill/>
          <a:ln/>
        </p:spPr>
        <p:txBody>
          <a:bodyPr wrap="square" lIns="0" tIns="0" rIns="0" bIns="0" rtlCol="0" anchor="t"/>
          <a:lstStyle/>
          <a:p>
            <a:pPr marL="0" indent="0" algn="l">
              <a:lnSpc>
                <a:spcPct val="110000"/>
              </a:lnSpc>
              <a:buNone/>
            </a:pPr>
            <a:endParaRPr lang="en-US" sz="180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904D6095-28E3-6C6B-B629-3B2D5A4D8C2B}"/>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2</a:t>
            </a:fld>
            <a:endParaRPr lang="en-US">
              <a:latin typeface="Century Gothic" panose="020B0502020202020204" pitchFamily="34" charset="0"/>
            </a:endParaRPr>
          </a:p>
        </p:txBody>
      </p:sp>
      <p:pic>
        <p:nvPicPr>
          <p:cNvPr id="5" name="Picture 4">
            <a:extLst>
              <a:ext uri="{FF2B5EF4-FFF2-40B4-BE49-F238E27FC236}">
                <a16:creationId xmlns:a16="http://schemas.microsoft.com/office/drawing/2014/main" id="{41B141D8-37D5-6ADB-A269-C6A96B5E2CD4}"/>
              </a:ext>
            </a:extLst>
          </p:cNvPr>
          <p:cNvPicPr>
            <a:picLocks noChangeAspect="1"/>
          </p:cNvPicPr>
          <p:nvPr/>
        </p:nvPicPr>
        <p:blipFill>
          <a:blip r:embed="rId6"/>
          <a:stretch>
            <a:fillRect/>
          </a:stretch>
        </p:blipFill>
        <p:spPr>
          <a:xfrm>
            <a:off x="689918" y="1222944"/>
            <a:ext cx="16469369" cy="7836349"/>
          </a:xfrm>
          <a:prstGeom prst="rect">
            <a:avLst/>
          </a:prstGeom>
        </p:spPr>
      </p:pic>
    </p:spTree>
    <p:extLst>
      <p:ext uri="{BB962C8B-B14F-4D97-AF65-F5344CB8AC3E}">
        <p14:creationId xmlns:p14="http://schemas.microsoft.com/office/powerpoint/2010/main" val="34557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78A9789-3A6D-4A68-AEE6-C08E9A2785E7}"/>
              </a:ext>
            </a:extLst>
          </p:cNvPr>
          <p:cNvSpPr/>
          <p:nvPr/>
        </p:nvSpPr>
        <p:spPr bwMode="gray">
          <a:xfrm>
            <a:off x="14033336" y="7201724"/>
            <a:ext cx="411527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9" name="Rectangle 38">
            <a:extLst>
              <a:ext uri="{FF2B5EF4-FFF2-40B4-BE49-F238E27FC236}">
                <a16:creationId xmlns:a16="http://schemas.microsoft.com/office/drawing/2014/main" id="{94710CD9-E1FC-4F95-964A-61D205F67B5A}"/>
              </a:ext>
            </a:extLst>
          </p:cNvPr>
          <p:cNvSpPr/>
          <p:nvPr/>
        </p:nvSpPr>
        <p:spPr bwMode="gray">
          <a:xfrm>
            <a:off x="4820163" y="7339909"/>
            <a:ext cx="3855207"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5" name="Rectangle 34">
            <a:extLst>
              <a:ext uri="{FF2B5EF4-FFF2-40B4-BE49-F238E27FC236}">
                <a16:creationId xmlns:a16="http://schemas.microsoft.com/office/drawing/2014/main" id="{4FBED933-4085-43B0-9422-C9E1E1DDF7D3}"/>
              </a:ext>
            </a:extLst>
          </p:cNvPr>
          <p:cNvSpPr/>
          <p:nvPr/>
        </p:nvSpPr>
        <p:spPr bwMode="gray">
          <a:xfrm>
            <a:off x="952069" y="3338075"/>
            <a:ext cx="3584276" cy="1285443"/>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srgbClr val="5B9BD5">
                  <a:lumMod val="75000"/>
                </a:srgbClr>
              </a:solidFill>
              <a:latin typeface="Century Gothic" panose="020B0502020202020204" pitchFamily="34" charset="0"/>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94FF0E84-AFAE-4587-80D7-7FBCDFE67847}"/>
              </a:ext>
            </a:extLst>
          </p:cNvPr>
          <p:cNvSpPr/>
          <p:nvPr/>
        </p:nvSpPr>
        <p:spPr bwMode="gray">
          <a:xfrm>
            <a:off x="8269800" y="2299754"/>
            <a:ext cx="637911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4" name="Title 3">
            <a:extLst>
              <a:ext uri="{FF2B5EF4-FFF2-40B4-BE49-F238E27FC236}">
                <a16:creationId xmlns:a16="http://schemas.microsoft.com/office/drawing/2014/main" id="{E529926C-70BB-4469-A8F3-FE1ACCCCCF33}"/>
              </a:ext>
            </a:extLst>
          </p:cNvPr>
          <p:cNvSpPr>
            <a:spLocks noGrp="1"/>
          </p:cNvSpPr>
          <p:nvPr>
            <p:ph type="title"/>
          </p:nvPr>
        </p:nvSpPr>
        <p:spPr>
          <a:xfrm>
            <a:off x="899492" y="294146"/>
            <a:ext cx="16930644" cy="1083470"/>
          </a:xfrm>
        </p:spPr>
        <p:txBody>
          <a:bodyPr>
            <a:normAutofit/>
          </a:bodyPr>
          <a:lstStyle/>
          <a:p>
            <a:pPr algn="l"/>
            <a:r>
              <a:rPr lang="en-US" dirty="0">
                <a:solidFill>
                  <a:srgbClr val="0070C0"/>
                </a:solidFill>
                <a:latin typeface="Century Gothic"/>
                <a:ea typeface="Roboto Light"/>
                <a:cs typeface="Calibri"/>
              </a:rPr>
              <a:t>SAP Document and Reporting Compliance</a:t>
            </a:r>
          </a:p>
        </p:txBody>
      </p:sp>
      <p:sp>
        <p:nvSpPr>
          <p:cNvPr id="7" name="Titel 3">
            <a:extLst>
              <a:ext uri="{FF2B5EF4-FFF2-40B4-BE49-F238E27FC236}">
                <a16:creationId xmlns:a16="http://schemas.microsoft.com/office/drawing/2014/main" id="{3661B540-D507-4D6B-A8F4-BA22EE0E6003}"/>
              </a:ext>
            </a:extLst>
          </p:cNvPr>
          <p:cNvSpPr txBox="1">
            <a:spLocks/>
          </p:cNvSpPr>
          <p:nvPr/>
        </p:nvSpPr>
        <p:spPr>
          <a:xfrm>
            <a:off x="949211" y="1396278"/>
            <a:ext cx="16779714" cy="560736"/>
          </a:xfrm>
          <a:prstGeom prst="rect">
            <a:avLst/>
          </a:prstGeom>
        </p:spPr>
        <p:txBody>
          <a:bodyPr vert="horz" lIns="137160" tIns="68580" rIns="137160" bIns="68580" rtlCol="0" anchor="ctr">
            <a:normAutofit fontScale="92500" lnSpcReduction="10000"/>
          </a:bodyPr>
          <a:lstStyle>
            <a:lvl1pPr algn="l" defTabSz="914400" rtl="0" eaLnBrk="1" latinLnBrk="0" hangingPunct="1">
              <a:lnSpc>
                <a:spcPct val="90000"/>
              </a:lnSpc>
              <a:spcBef>
                <a:spcPct val="0"/>
              </a:spcBef>
              <a:buNone/>
              <a:defRPr sz="2800" kern="1200" baseline="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a:lstStyle>
          <a:p>
            <a:pPr defTabSz="1371600">
              <a:defRPr/>
            </a:pPr>
            <a:r>
              <a:rPr lang="en-US" sz="3600" dirty="0">
                <a:solidFill>
                  <a:prstClr val="black"/>
                </a:solidFill>
                <a:latin typeface="Century Gothic" panose="020B0502020202020204" pitchFamily="34" charset="0"/>
              </a:rPr>
              <a:t>Key Pain Points + Solution Points</a:t>
            </a:r>
            <a:endParaRPr lang="de-DE" sz="3600" dirty="0">
              <a:solidFill>
                <a:prstClr val="black"/>
              </a:solidFill>
              <a:latin typeface="Century Gothic" panose="020B0502020202020204" pitchFamily="34" charset="0"/>
            </a:endParaRPr>
          </a:p>
        </p:txBody>
      </p:sp>
      <p:pic>
        <p:nvPicPr>
          <p:cNvPr id="23" name="Picture Placeholder 27">
            <a:extLst>
              <a:ext uri="{FF2B5EF4-FFF2-40B4-BE49-F238E27FC236}">
                <a16:creationId xmlns:a16="http://schemas.microsoft.com/office/drawing/2014/main" id="{0D0ED2BF-4BE6-4161-8DD1-0DACCC2F44D1}"/>
              </a:ext>
            </a:extLst>
          </p:cNvPr>
          <p:cNvPicPr>
            <a:picLocks noChangeAspect="1"/>
          </p:cNvPicPr>
          <p:nvPr/>
        </p:nvPicPr>
        <p:blipFill>
          <a:blip r:embed="rId2"/>
          <a:stretch>
            <a:fillRect/>
          </a:stretch>
        </p:blipFill>
        <p:spPr>
          <a:xfrm>
            <a:off x="139393" y="2224426"/>
            <a:ext cx="18292763" cy="5488058"/>
          </a:xfrm>
          <a:prstGeom prst="rect">
            <a:avLst/>
          </a:prstGeom>
        </p:spPr>
      </p:pic>
      <p:sp>
        <p:nvSpPr>
          <p:cNvPr id="24" name="Text Placeholder 2">
            <a:extLst>
              <a:ext uri="{FF2B5EF4-FFF2-40B4-BE49-F238E27FC236}">
                <a16:creationId xmlns:a16="http://schemas.microsoft.com/office/drawing/2014/main" id="{1C6E67E1-5CF5-4B10-8AF4-655B763BA466}"/>
              </a:ext>
            </a:extLst>
          </p:cNvPr>
          <p:cNvSpPr txBox="1">
            <a:spLocks/>
          </p:cNvSpPr>
          <p:nvPr/>
        </p:nvSpPr>
        <p:spPr>
          <a:xfrm>
            <a:off x="4820163" y="7255900"/>
            <a:ext cx="4326219" cy="1262942"/>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632837">
              <a:spcBef>
                <a:spcPts val="0"/>
              </a:spcBef>
              <a:buClr>
                <a:srgbClr val="5B9BD5"/>
              </a:buClr>
              <a:buNone/>
              <a:defRPr/>
            </a:pPr>
            <a:r>
              <a:rPr lang="en-US" sz="2100" b="1" dirty="0">
                <a:solidFill>
                  <a:srgbClr val="5B9BD5">
                    <a:lumMod val="75000"/>
                  </a:srgbClr>
                </a:solidFill>
                <a:latin typeface="Century Gothic" panose="020B0502020202020204" pitchFamily="34" charset="0"/>
              </a:rPr>
              <a:t>Total Cost of Operations</a:t>
            </a:r>
          </a:p>
          <a:p>
            <a:pPr marL="269946" lvl="1" indent="-269946"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Multiple solutions to be implemented and supported</a:t>
            </a:r>
          </a:p>
          <a:p>
            <a:pPr marL="269946" lvl="1" indent="-269946"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Multiple contract partners</a:t>
            </a:r>
          </a:p>
          <a:p>
            <a:pPr defTabSz="1632837">
              <a:spcBef>
                <a:spcPts val="2700"/>
              </a:spcBef>
              <a:buClr>
                <a:srgbClr val="5B9BD5"/>
              </a:buClr>
              <a:defRPr/>
            </a:pPr>
            <a:endParaRPr lang="en-US" sz="2100" dirty="0">
              <a:solidFill>
                <a:srgbClr val="5B9BD5">
                  <a:lumMod val="75000"/>
                </a:srgbClr>
              </a:solidFill>
              <a:latin typeface="Century Gothic" panose="020B0502020202020204" pitchFamily="34" charset="0"/>
            </a:endParaRPr>
          </a:p>
        </p:txBody>
      </p:sp>
      <p:sp>
        <p:nvSpPr>
          <p:cNvPr id="25" name="Text Placeholder 2">
            <a:extLst>
              <a:ext uri="{FF2B5EF4-FFF2-40B4-BE49-F238E27FC236}">
                <a16:creationId xmlns:a16="http://schemas.microsoft.com/office/drawing/2014/main" id="{F1B93EC7-27D2-4946-8B5C-BEF7B5311FB2}"/>
              </a:ext>
            </a:extLst>
          </p:cNvPr>
          <p:cNvSpPr txBox="1">
            <a:spLocks/>
          </p:cNvSpPr>
          <p:nvPr/>
        </p:nvSpPr>
        <p:spPr bwMode="gray">
          <a:xfrm>
            <a:off x="13688569" y="7520681"/>
            <a:ext cx="4470833" cy="998160"/>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buClr>
                <a:srgbClr val="5B9BD5"/>
              </a:buClr>
              <a:defRPr/>
            </a:pPr>
            <a:r>
              <a:rPr lang="en-US" sz="2100" b="1" dirty="0">
                <a:solidFill>
                  <a:srgbClr val="5B9BD5">
                    <a:lumMod val="75000"/>
                  </a:srgbClr>
                </a:solidFill>
                <a:latin typeface="Century Gothic" panose="020B0502020202020204" pitchFamily="34" charset="0"/>
              </a:rPr>
              <a:t>Usability</a:t>
            </a:r>
          </a:p>
          <a:p>
            <a:pPr marL="269946" lvl="1" indent="-269946"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Multiple monitors, configuration </a:t>
            </a:r>
          </a:p>
          <a:p>
            <a:pPr marL="269946" lvl="1" indent="-269946"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and processes</a:t>
            </a:r>
          </a:p>
        </p:txBody>
      </p:sp>
      <p:sp>
        <p:nvSpPr>
          <p:cNvPr id="26" name="Text Placeholder 2">
            <a:extLst>
              <a:ext uri="{FF2B5EF4-FFF2-40B4-BE49-F238E27FC236}">
                <a16:creationId xmlns:a16="http://schemas.microsoft.com/office/drawing/2014/main" id="{B4CB2952-2DE7-4053-9820-F156E7E11FDE}"/>
              </a:ext>
            </a:extLst>
          </p:cNvPr>
          <p:cNvSpPr txBox="1">
            <a:spLocks/>
          </p:cNvSpPr>
          <p:nvPr/>
        </p:nvSpPr>
        <p:spPr bwMode="gray">
          <a:xfrm>
            <a:off x="952068" y="3338075"/>
            <a:ext cx="3462417" cy="1285443"/>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buClr>
                <a:srgbClr val="5B9BD5"/>
              </a:buClr>
              <a:defRPr/>
            </a:pPr>
            <a:r>
              <a:rPr lang="en-US" sz="2100" b="1" dirty="0">
                <a:solidFill>
                  <a:srgbClr val="5B9BD5">
                    <a:lumMod val="75000"/>
                  </a:srgbClr>
                </a:solidFill>
                <a:latin typeface="Century Gothic" panose="020B0502020202020204" pitchFamily="34" charset="0"/>
              </a:rPr>
              <a:t>Data Inconsistency</a:t>
            </a:r>
          </a:p>
          <a:p>
            <a:pPr marL="269946" lvl="1" indent="-269946" algn="r"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Adjustments done on 3</a:t>
            </a:r>
            <a:r>
              <a:rPr lang="en-US" sz="2100" baseline="30000" dirty="0">
                <a:solidFill>
                  <a:prstClr val="black"/>
                </a:solidFill>
                <a:latin typeface="Century Gothic" panose="020B0502020202020204" pitchFamily="34" charset="0"/>
              </a:rPr>
              <a:t>rd</a:t>
            </a:r>
            <a:r>
              <a:rPr lang="en-US" sz="2100" dirty="0">
                <a:solidFill>
                  <a:prstClr val="black"/>
                </a:solidFill>
                <a:latin typeface="Century Gothic" panose="020B0502020202020204" pitchFamily="34" charset="0"/>
              </a:rPr>
              <a:t> party software not reflected in backend</a:t>
            </a:r>
          </a:p>
        </p:txBody>
      </p:sp>
      <p:cxnSp>
        <p:nvCxnSpPr>
          <p:cNvPr id="27" name="Connector: Elbow 26">
            <a:extLst>
              <a:ext uri="{FF2B5EF4-FFF2-40B4-BE49-F238E27FC236}">
                <a16:creationId xmlns:a16="http://schemas.microsoft.com/office/drawing/2014/main" id="{0EE062AA-0A9B-49BB-86B7-B53B2C25E419}"/>
              </a:ext>
            </a:extLst>
          </p:cNvPr>
          <p:cNvCxnSpPr>
            <a:cxnSpLocks/>
          </p:cNvCxnSpPr>
          <p:nvPr/>
        </p:nvCxnSpPr>
        <p:spPr>
          <a:xfrm rot="10800000">
            <a:off x="952070" y="3225971"/>
            <a:ext cx="4460858" cy="1715889"/>
          </a:xfrm>
          <a:prstGeom prst="bentConnector3">
            <a:avLst>
              <a:gd name="adj1" fmla="val 19628"/>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4D15DF6-F881-40CA-99EE-82E2D074AEA0}"/>
              </a:ext>
            </a:extLst>
          </p:cNvPr>
          <p:cNvCxnSpPr>
            <a:cxnSpLocks/>
          </p:cNvCxnSpPr>
          <p:nvPr/>
        </p:nvCxnSpPr>
        <p:spPr>
          <a:xfrm rot="10800000">
            <a:off x="9146384" y="2142256"/>
            <a:ext cx="5900078" cy="1977770"/>
          </a:xfrm>
          <a:prstGeom prst="bentConnector3">
            <a:avLst>
              <a:gd name="adj1" fmla="val -899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2BB28053-EC92-44BB-9DF9-B6D809DF0DEB}"/>
              </a:ext>
            </a:extLst>
          </p:cNvPr>
          <p:cNvCxnSpPr>
            <a:cxnSpLocks/>
          </p:cNvCxnSpPr>
          <p:nvPr/>
        </p:nvCxnSpPr>
        <p:spPr>
          <a:xfrm>
            <a:off x="12743730" y="5901444"/>
            <a:ext cx="5258520" cy="2708910"/>
          </a:xfrm>
          <a:prstGeom prst="bentConnector3">
            <a:avLst>
              <a:gd name="adj1" fmla="val 13874"/>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9FDFCA-3128-4B88-8ABB-33C213DBC409}"/>
              </a:ext>
            </a:extLst>
          </p:cNvPr>
          <p:cNvCxnSpPr>
            <a:cxnSpLocks/>
          </p:cNvCxnSpPr>
          <p:nvPr/>
        </p:nvCxnSpPr>
        <p:spPr>
          <a:xfrm>
            <a:off x="4414485" y="6508273"/>
            <a:ext cx="4260885" cy="2311172"/>
          </a:xfrm>
          <a:prstGeom prst="bentConnector3">
            <a:avLst>
              <a:gd name="adj1" fmla="val 775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E8E7888-BF5F-4DDB-932F-85120AE3CFFA}"/>
              </a:ext>
            </a:extLst>
          </p:cNvPr>
          <p:cNvSpPr/>
          <p:nvPr/>
        </p:nvSpPr>
        <p:spPr bwMode="gray">
          <a:xfrm>
            <a:off x="10091849" y="3355418"/>
            <a:ext cx="538052" cy="897260"/>
          </a:xfrm>
          <a:prstGeom prst="rect">
            <a:avLst/>
          </a:prstGeom>
          <a:solidFill>
            <a:schemeClr val="bg1"/>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dirty="0">
              <a:solidFill>
                <a:prstClr val="black"/>
              </a:solidFill>
              <a:latin typeface="Century Gothic" panose="020B0502020202020204" pitchFamily="34" charset="0"/>
              <a:ea typeface="Arial Unicode MS" pitchFamily="34" charset="-128"/>
              <a:cs typeface="Arial Unicode MS" pitchFamily="34" charset="-128"/>
            </a:endParaRPr>
          </a:p>
        </p:txBody>
      </p:sp>
      <p:sp>
        <p:nvSpPr>
          <p:cNvPr id="33" name="Text Placeholder 2">
            <a:extLst>
              <a:ext uri="{FF2B5EF4-FFF2-40B4-BE49-F238E27FC236}">
                <a16:creationId xmlns:a16="http://schemas.microsoft.com/office/drawing/2014/main" id="{76205DBE-7F80-4762-97DF-E53BAFA365EB}"/>
              </a:ext>
            </a:extLst>
          </p:cNvPr>
          <p:cNvSpPr txBox="1">
            <a:spLocks/>
          </p:cNvSpPr>
          <p:nvPr/>
        </p:nvSpPr>
        <p:spPr bwMode="gray">
          <a:xfrm>
            <a:off x="8391659" y="2186771"/>
            <a:ext cx="6984860" cy="1336655"/>
          </a:xfrm>
          <a:prstGeom prst="rect">
            <a:avLst/>
          </a:prstGeom>
          <a:solidFill>
            <a:schemeClr val="bg1"/>
          </a:solidFill>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buClr>
                <a:srgbClr val="5B9BD5"/>
              </a:buClr>
              <a:defRPr/>
            </a:pPr>
            <a:r>
              <a:rPr lang="en-US" sz="2100" b="1" dirty="0">
                <a:solidFill>
                  <a:srgbClr val="5B9BD5">
                    <a:lumMod val="75000"/>
                  </a:srgbClr>
                </a:solidFill>
                <a:latin typeface="Century Gothic" panose="020B0502020202020204" pitchFamily="34" charset="0"/>
              </a:rPr>
              <a:t>Ineffective Support</a:t>
            </a:r>
          </a:p>
          <a:p>
            <a:pPr marL="269946" lvl="1" indent="-269946" algn="r"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High effort for synchronization of legal changes</a:t>
            </a:r>
          </a:p>
          <a:p>
            <a:pPr marL="269946" lvl="1" indent="-269946" algn="r"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Multiple counterparts</a:t>
            </a:r>
          </a:p>
          <a:p>
            <a:pPr marL="269946" lvl="1" indent="-269946" algn="r" defTabSz="1632837">
              <a:spcBef>
                <a:spcPts val="0"/>
              </a:spcBef>
              <a:buClr>
                <a:srgbClr val="5B9BD5"/>
              </a:buClr>
              <a:buFont typeface="Wingdings" charset="2"/>
              <a:buChar char="§"/>
              <a:defRPr/>
            </a:pPr>
            <a:r>
              <a:rPr lang="en-US" sz="2100" dirty="0">
                <a:solidFill>
                  <a:prstClr val="black"/>
                </a:solidFill>
                <a:latin typeface="Century Gothic" panose="020B0502020202020204" pitchFamily="34" charset="0"/>
              </a:rPr>
              <a:t>Lack of process expertise from EDI service provider</a:t>
            </a:r>
          </a:p>
        </p:txBody>
      </p:sp>
      <p:sp>
        <p:nvSpPr>
          <p:cNvPr id="34" name="Text Placeholder 2">
            <a:extLst>
              <a:ext uri="{FF2B5EF4-FFF2-40B4-BE49-F238E27FC236}">
                <a16:creationId xmlns:a16="http://schemas.microsoft.com/office/drawing/2014/main" id="{D8B8D5A9-01E4-491A-A235-E7FAB9485A69}"/>
              </a:ext>
            </a:extLst>
          </p:cNvPr>
          <p:cNvSpPr txBox="1">
            <a:spLocks/>
          </p:cNvSpPr>
          <p:nvPr/>
        </p:nvSpPr>
        <p:spPr bwMode="gray">
          <a:xfrm>
            <a:off x="498059" y="2318251"/>
            <a:ext cx="3916427" cy="73885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946" lvl="1" indent="-269946" defTabSz="1632837">
              <a:spcBef>
                <a:spcPts val="0"/>
              </a:spcBef>
              <a:buClr>
                <a:srgbClr val="5B9BD5"/>
              </a:buClr>
              <a:buFont typeface="Wingdings" charset="2"/>
              <a:buChar char="§"/>
              <a:defRPr/>
            </a:pPr>
            <a:endParaRPr lang="en-US" sz="2100" b="1" dirty="0">
              <a:solidFill>
                <a:srgbClr val="5B9BD5">
                  <a:lumMod val="75000"/>
                </a:srgbClr>
              </a:solidFill>
              <a:latin typeface="Century Gothic" panose="020B0502020202020204" pitchFamily="34" charset="0"/>
            </a:endParaRPr>
          </a:p>
          <a:p>
            <a:pPr marL="269946" lvl="1" indent="-269946" algn="r"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Solution integrated with the backend (ECC/S4HANA</a:t>
            </a:r>
            <a:r>
              <a:rPr lang="en-US" sz="2100" b="1" dirty="0">
                <a:solidFill>
                  <a:srgbClr val="5B9BD5">
                    <a:lumMod val="75000"/>
                  </a:srgbClr>
                </a:solidFill>
                <a:latin typeface="Century Gothic" panose="020B0502020202020204" pitchFamily="34" charset="0"/>
              </a:rPr>
              <a:t>)  </a:t>
            </a:r>
          </a:p>
        </p:txBody>
      </p:sp>
      <p:sp>
        <p:nvSpPr>
          <p:cNvPr id="36" name="Text Placeholder 2">
            <a:extLst>
              <a:ext uri="{FF2B5EF4-FFF2-40B4-BE49-F238E27FC236}">
                <a16:creationId xmlns:a16="http://schemas.microsoft.com/office/drawing/2014/main" id="{CFCA0608-F73B-47C1-A59D-42455D788418}"/>
              </a:ext>
            </a:extLst>
          </p:cNvPr>
          <p:cNvSpPr txBox="1">
            <a:spLocks/>
          </p:cNvSpPr>
          <p:nvPr/>
        </p:nvSpPr>
        <p:spPr bwMode="gray">
          <a:xfrm>
            <a:off x="8727925" y="1259773"/>
            <a:ext cx="6015218" cy="75211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946" lvl="1" indent="-269946" algn="r"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One Globalization Network</a:t>
            </a:r>
          </a:p>
          <a:p>
            <a:pPr marL="269946" lvl="1" indent="-269946" algn="r"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Professional processes and services </a:t>
            </a:r>
          </a:p>
        </p:txBody>
      </p:sp>
      <p:sp>
        <p:nvSpPr>
          <p:cNvPr id="38" name="Text Placeholder 2">
            <a:extLst>
              <a:ext uri="{FF2B5EF4-FFF2-40B4-BE49-F238E27FC236}">
                <a16:creationId xmlns:a16="http://schemas.microsoft.com/office/drawing/2014/main" id="{E16174C0-C77E-44AD-ABC3-4DCCAB7F7F5E}"/>
              </a:ext>
            </a:extLst>
          </p:cNvPr>
          <p:cNvSpPr txBox="1">
            <a:spLocks/>
          </p:cNvSpPr>
          <p:nvPr/>
        </p:nvSpPr>
        <p:spPr>
          <a:xfrm>
            <a:off x="4820164" y="8731660"/>
            <a:ext cx="4130051" cy="895565"/>
          </a:xfrm>
          <a:prstGeom prst="rect">
            <a:avLst/>
          </a:prstGeom>
          <a:noFill/>
        </p:spPr>
        <p:txBody>
          <a:bodyPr anchor="b"/>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56600" indent="-264600" defTabSz="1632837">
              <a:spcBef>
                <a:spcPts val="0"/>
              </a:spcBef>
              <a:buClr>
                <a:srgbClr val="5B9BD5"/>
              </a:buClr>
              <a:buSzPct val="100000"/>
              <a:buFont typeface="Wingdings" charset="2"/>
              <a:buChar char="§"/>
              <a:defRPr/>
            </a:pPr>
            <a:r>
              <a:rPr lang="en-US" sz="2100" b="1" dirty="0">
                <a:solidFill>
                  <a:srgbClr val="92D050"/>
                </a:solidFill>
                <a:latin typeface="Century Gothic" panose="020B0502020202020204" pitchFamily="34" charset="0"/>
              </a:rPr>
              <a:t>One Solution</a:t>
            </a:r>
          </a:p>
          <a:p>
            <a:pPr marL="156600" indent="-264600" defTabSz="1632837">
              <a:spcBef>
                <a:spcPts val="0"/>
              </a:spcBef>
              <a:buClr>
                <a:srgbClr val="5B9BD5"/>
              </a:buClr>
              <a:buSzPct val="100000"/>
              <a:buFont typeface="Wingdings" charset="2"/>
              <a:buChar char="§"/>
              <a:defRPr/>
            </a:pPr>
            <a:r>
              <a:rPr lang="en-US" sz="2100" b="1" dirty="0">
                <a:solidFill>
                  <a:srgbClr val="92D050"/>
                </a:solidFill>
                <a:latin typeface="Century Gothic" panose="020B0502020202020204" pitchFamily="34" charset="0"/>
              </a:rPr>
              <a:t>End-to-End approach</a:t>
            </a:r>
          </a:p>
        </p:txBody>
      </p:sp>
      <p:sp>
        <p:nvSpPr>
          <p:cNvPr id="40" name="Text Placeholder 2">
            <a:extLst>
              <a:ext uri="{FF2B5EF4-FFF2-40B4-BE49-F238E27FC236}">
                <a16:creationId xmlns:a16="http://schemas.microsoft.com/office/drawing/2014/main" id="{2C0E6079-6DA1-4FD0-B375-8E4BCF2BDEC9}"/>
              </a:ext>
            </a:extLst>
          </p:cNvPr>
          <p:cNvSpPr txBox="1">
            <a:spLocks/>
          </p:cNvSpPr>
          <p:nvPr/>
        </p:nvSpPr>
        <p:spPr bwMode="gray">
          <a:xfrm>
            <a:off x="13913825" y="8731659"/>
            <a:ext cx="4094234" cy="664803"/>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buClr>
                <a:srgbClr val="5B9BD5"/>
              </a:buClr>
              <a:defRPr/>
            </a:pPr>
            <a:endParaRPr lang="en-US" sz="2100" b="1" dirty="0">
              <a:solidFill>
                <a:srgbClr val="5B9BD5">
                  <a:lumMod val="75000"/>
                </a:srgbClr>
              </a:solidFill>
              <a:latin typeface="Century Gothic" panose="020B0502020202020204" pitchFamily="34" charset="0"/>
            </a:endParaRPr>
          </a:p>
          <a:p>
            <a:pPr marL="269946" lvl="1" indent="-269946"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Unified user experience</a:t>
            </a:r>
          </a:p>
          <a:p>
            <a:pPr marL="269946" lvl="1" indent="-269946" defTabSz="1632837">
              <a:spcBef>
                <a:spcPts val="0"/>
              </a:spcBef>
              <a:buClr>
                <a:srgbClr val="5B9BD5"/>
              </a:buClr>
              <a:buFont typeface="Wingdings" charset="2"/>
              <a:buChar char="§"/>
              <a:defRPr/>
            </a:pPr>
            <a:r>
              <a:rPr lang="en-US" sz="2100" b="1" dirty="0">
                <a:solidFill>
                  <a:srgbClr val="92D050"/>
                </a:solidFill>
                <a:latin typeface="Century Gothic" panose="020B0502020202020204" pitchFamily="34" charset="0"/>
              </a:rPr>
              <a:t>Reduced set of tools</a:t>
            </a:r>
          </a:p>
        </p:txBody>
      </p:sp>
      <p:pic>
        <p:nvPicPr>
          <p:cNvPr id="3" name="Imagem 2">
            <a:extLst>
              <a:ext uri="{FF2B5EF4-FFF2-40B4-BE49-F238E27FC236}">
                <a16:creationId xmlns:a16="http://schemas.microsoft.com/office/drawing/2014/main" id="{7CDA2D11-0F12-67F1-BD02-2BC6AECAC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 y="0"/>
            <a:ext cx="285750" cy="10287000"/>
          </a:xfrm>
          <a:prstGeom prst="rect">
            <a:avLst/>
          </a:prstGeom>
        </p:spPr>
      </p:pic>
      <p:pic>
        <p:nvPicPr>
          <p:cNvPr id="6" name="Image 2" descr="preencoded.png">
            <a:extLst>
              <a:ext uri="{FF2B5EF4-FFF2-40B4-BE49-F238E27FC236}">
                <a16:creationId xmlns:a16="http://schemas.microsoft.com/office/drawing/2014/main" id="{F46A0FC6-8921-A3A8-2AA5-D7274211D1C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70999" y="1272982"/>
            <a:ext cx="4670324" cy="100013"/>
          </a:xfrm>
          <a:prstGeom prst="rect">
            <a:avLst/>
          </a:prstGeom>
        </p:spPr>
      </p:pic>
    </p:spTree>
    <p:extLst>
      <p:ext uri="{BB962C8B-B14F-4D97-AF65-F5344CB8AC3E}">
        <p14:creationId xmlns:p14="http://schemas.microsoft.com/office/powerpoint/2010/main" val="71994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discussion-idea 1" descr="preencoded.png"/>
          <p:cNvPicPr>
            <a:picLocks noChangeAspect="1"/>
          </p:cNvPicPr>
          <p:nvPr/>
        </p:nvPicPr>
        <p:blipFill>
          <a:blip r:embed="rId3"/>
          <a:srcRect/>
          <a:stretch/>
        </p:blipFill>
        <p:spPr>
          <a:xfrm>
            <a:off x="14211300" y="2581275"/>
            <a:ext cx="1219200" cy="1219200"/>
          </a:xfrm>
          <a:prstGeom prst="rect">
            <a:avLst/>
          </a:prstGeom>
        </p:spPr>
      </p:pic>
      <p:pic>
        <p:nvPicPr>
          <p:cNvPr id="3" name="logo_4 1" descr="preencoded.png"/>
          <p:cNvPicPr>
            <a:picLocks noChangeAspect="1"/>
          </p:cNvPicPr>
          <p:nvPr/>
        </p:nvPicPr>
        <p:blipFill>
          <a:blip r:embed="rId4"/>
          <a:srcRect/>
          <a:stretch/>
        </p:blipFill>
        <p:spPr>
          <a:xfrm>
            <a:off x="16792575" y="314325"/>
            <a:ext cx="733425" cy="1209675"/>
          </a:xfrm>
          <a:prstGeom prst="rect">
            <a:avLst/>
          </a:prstGeom>
        </p:spPr>
      </p:pic>
      <p:pic>
        <p:nvPicPr>
          <p:cNvPr id="4" name="Arrow Icon"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840200" y="9144000"/>
            <a:ext cx="638175" cy="638175"/>
          </a:xfrm>
          <a:prstGeom prst="rect">
            <a:avLst/>
          </a:prstGeom>
        </p:spPr>
      </p:pic>
      <p:sp>
        <p:nvSpPr>
          <p:cNvPr id="7" name="Subheading"/>
          <p:cNvSpPr/>
          <p:nvPr/>
        </p:nvSpPr>
        <p:spPr>
          <a:xfrm>
            <a:off x="1047750" y="371475"/>
            <a:ext cx="13925550" cy="323850"/>
          </a:xfrm>
          <a:prstGeom prst="rect">
            <a:avLst/>
          </a:prstGeom>
          <a:noFill/>
          <a:ln/>
        </p:spPr>
        <p:txBody>
          <a:bodyPr wrap="square" lIns="0" tIns="0" rIns="0" bIns="0" rtlCol="0" anchor="t"/>
          <a:lstStyle/>
          <a:p>
            <a:pPr marL="0" indent="0" algn="l">
              <a:lnSpc>
                <a:spcPct val="100000"/>
              </a:lnSpc>
              <a:buNone/>
            </a:pPr>
            <a:r>
              <a:rPr lang="en-US" sz="2100" kern="0" spc="-75" dirty="0">
                <a:solidFill>
                  <a:srgbClr val="2B95D0"/>
                </a:solidFill>
                <a:latin typeface="Century Gothic" panose="020B0502020202020204" pitchFamily="34" charset="0"/>
                <a:ea typeface="Inter Semi Bold" pitchFamily="34" charset="-122"/>
                <a:cs typeface="Inter Semi Bold" pitchFamily="34" charset="-120"/>
              </a:rPr>
              <a:t>Our Services</a:t>
            </a:r>
            <a:endParaRPr lang="en-US" sz="2100" dirty="0">
              <a:latin typeface="Century Gothic" panose="020B0502020202020204" pitchFamily="34" charset="0"/>
            </a:endParaRPr>
          </a:p>
        </p:txBody>
      </p:sp>
      <p:sp>
        <p:nvSpPr>
          <p:cNvPr id="8" name="Title"/>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dirty="0">
                <a:solidFill>
                  <a:srgbClr val="8BBB24"/>
                </a:solidFill>
                <a:latin typeface="Century Gothic" panose="020B0502020202020204" pitchFamily="34" charset="0"/>
                <a:ea typeface="Inter Semi Bold" pitchFamily="34" charset="-122"/>
                <a:cs typeface="Inter Semi Bold" pitchFamily="34" charset="-120"/>
              </a:rPr>
              <a:t>SAP Document and Reporting Compliance</a:t>
            </a:r>
            <a:endParaRPr lang="en-US" sz="4800" dirty="0">
              <a:latin typeface="Century Gothic" panose="020B0502020202020204" pitchFamily="34" charset="0"/>
            </a:endParaRPr>
          </a:p>
        </p:txBody>
      </p:sp>
      <p:sp>
        <p:nvSpPr>
          <p:cNvPr id="9" name="Partnership with Synchro- Brazil Largest fiscal solutions provider Integration with SAP DRC and Synchro"/>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dirty="0">
              <a:latin typeface="Century Gothic" panose="020B0502020202020204" pitchFamily="34" charset="0"/>
            </a:endParaRPr>
          </a:p>
        </p:txBody>
      </p:sp>
      <p:sp>
        <p:nvSpPr>
          <p:cNvPr id="10" name="Development partner for SAP LATAMCentral AmericaCaribbean"/>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dirty="0">
              <a:latin typeface="Century Gothic" panose="020B0502020202020204" pitchFamily="34" charset="0"/>
            </a:endParaRPr>
          </a:p>
        </p:txBody>
      </p:sp>
      <p:sp>
        <p:nvSpPr>
          <p:cNvPr id="11" name="Lead GTM Partner for SAP DRC Electronic Invoicing Solutions"/>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dirty="0">
              <a:latin typeface="Century Gothic" panose="020B0502020202020204" pitchFamily="34" charset="0"/>
            </a:endParaRPr>
          </a:p>
        </p:txBody>
      </p:sp>
      <p:sp>
        <p:nvSpPr>
          <p:cNvPr id="13" name="name_100 Countries need E- Document Submissions to Government"/>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dirty="0">
              <a:latin typeface="Century Gothic" panose="020B0502020202020204" pitchFamily="34" charset="0"/>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ma14="http://schemas.microsoft.com/office/mac/drawingml/2011/main" xmlns=""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4</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1BAFC97-3D9A-4956-516C-3375D2D3F33D}"/>
              </a:ext>
            </a:extLst>
          </p:cNvPr>
          <p:cNvSpPr txBox="1"/>
          <p:nvPr/>
        </p:nvSpPr>
        <p:spPr>
          <a:xfrm>
            <a:off x="809624" y="9323449"/>
            <a:ext cx="16326375" cy="646331"/>
          </a:xfrm>
          <a:prstGeom prst="rect">
            <a:avLst/>
          </a:prstGeom>
          <a:noFill/>
        </p:spPr>
        <p:txBody>
          <a:bodyPr wrap="square">
            <a:spAutoFit/>
          </a:bodyPr>
          <a:lstStyle/>
          <a:p>
            <a:r>
              <a:rPr lang="en-US" sz="1800" dirty="0">
                <a:latin typeface="Century Gothic"/>
                <a:ea typeface="Montserrat Regular" pitchFamily="34" charset="-122"/>
              </a:rPr>
              <a:t>Our extensive and unique IP across several countries allows ours Multinational Clients to adopt SAP Tax &amp; Trade standard SAP Platforms to run globally</a:t>
            </a:r>
            <a:endParaRPr lang="en-US" dirty="0"/>
          </a:p>
        </p:txBody>
      </p:sp>
      <p:pic>
        <p:nvPicPr>
          <p:cNvPr id="17" name="Picture 16">
            <a:extLst>
              <a:ext uri="{FF2B5EF4-FFF2-40B4-BE49-F238E27FC236}">
                <a16:creationId xmlns:a16="http://schemas.microsoft.com/office/drawing/2014/main" id="{F92BF6C2-79BE-1D91-059B-98EFFE0932A6}"/>
              </a:ext>
            </a:extLst>
          </p:cNvPr>
          <p:cNvPicPr>
            <a:picLocks noChangeAspect="1"/>
          </p:cNvPicPr>
          <p:nvPr/>
        </p:nvPicPr>
        <p:blipFill>
          <a:blip r:embed="rId7"/>
          <a:stretch>
            <a:fillRect/>
          </a:stretch>
        </p:blipFill>
        <p:spPr>
          <a:xfrm>
            <a:off x="976061" y="1533395"/>
            <a:ext cx="13412678" cy="77139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10001250"/>
            <a:ext cx="18288000" cy="285750"/>
          </a:xfrm>
          <a:prstGeom prst="rect">
            <a:avLst/>
          </a:prstGeom>
        </p:spPr>
      </p:pic>
      <p:pic>
        <p:nvPicPr>
          <p:cNvPr id="4" name="Image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7604" y="1503924"/>
            <a:ext cx="3113549" cy="66675"/>
          </a:xfrm>
          <a:prstGeom prst="rect">
            <a:avLst/>
          </a:prstGeom>
        </p:spPr>
      </p:pic>
      <p:sp>
        <p:nvSpPr>
          <p:cNvPr id="6" name="Text 0"/>
          <p:cNvSpPr/>
          <p:nvPr/>
        </p:nvSpPr>
        <p:spPr>
          <a:xfrm>
            <a:off x="687600" y="466204"/>
            <a:ext cx="9344025" cy="1256435"/>
          </a:xfrm>
          <a:prstGeom prst="rect">
            <a:avLst/>
          </a:prstGeom>
          <a:noFill/>
          <a:ln/>
        </p:spPr>
        <p:txBody>
          <a:bodyPr wrap="square" lIns="0" tIns="0" rIns="0" bIns="0" rtlCol="0" anchor="t"/>
          <a:lstStyle/>
          <a:p>
            <a:pPr>
              <a:lnSpc>
                <a:spcPts val="9150"/>
              </a:lnSpc>
              <a:defRPr/>
            </a:pPr>
            <a:r>
              <a:rPr lang="en-US" sz="4400" dirty="0">
                <a:solidFill>
                  <a:srgbClr val="000000"/>
                </a:solidFill>
                <a:latin typeface="Century Gothic"/>
              </a:rPr>
              <a:t>SAP Corporate Fact Sheet 2025</a:t>
            </a:r>
          </a:p>
        </p:txBody>
      </p:sp>
      <p:pic>
        <p:nvPicPr>
          <p:cNvPr id="5" name="Picture 4">
            <a:extLst>
              <a:ext uri="{FF2B5EF4-FFF2-40B4-BE49-F238E27FC236}">
                <a16:creationId xmlns:a16="http://schemas.microsoft.com/office/drawing/2014/main" id="{516A061C-EC68-03F2-7945-5D0B0991B586}"/>
              </a:ext>
            </a:extLst>
          </p:cNvPr>
          <p:cNvPicPr>
            <a:picLocks noChangeAspect="1"/>
          </p:cNvPicPr>
          <p:nvPr/>
        </p:nvPicPr>
        <p:blipFill>
          <a:blip r:embed="rId7"/>
          <a:stretch>
            <a:fillRect/>
          </a:stretch>
        </p:blipFill>
        <p:spPr>
          <a:xfrm>
            <a:off x="687601" y="1934102"/>
            <a:ext cx="9437438" cy="6848975"/>
          </a:xfrm>
          <a:prstGeom prst="rect">
            <a:avLst/>
          </a:prstGeom>
        </p:spPr>
      </p:pic>
      <p:cxnSp>
        <p:nvCxnSpPr>
          <p:cNvPr id="9" name="Straight Arrow Connector 8">
            <a:extLst>
              <a:ext uri="{FF2B5EF4-FFF2-40B4-BE49-F238E27FC236}">
                <a16:creationId xmlns:a16="http://schemas.microsoft.com/office/drawing/2014/main" id="{0EA83F5B-942B-C199-07C4-53C7BAAFFC7F}"/>
              </a:ext>
            </a:extLst>
          </p:cNvPr>
          <p:cNvCxnSpPr>
            <a:cxnSpLocks/>
            <a:endCxn id="15" idx="1"/>
          </p:cNvCxnSpPr>
          <p:nvPr/>
        </p:nvCxnSpPr>
        <p:spPr>
          <a:xfrm flipV="1">
            <a:off x="3600000" y="3142920"/>
            <a:ext cx="8046522" cy="96240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818664-E0C7-B87E-978A-C9B81E0676A0}"/>
              </a:ext>
            </a:extLst>
          </p:cNvPr>
          <p:cNvSpPr/>
          <p:nvPr/>
        </p:nvSpPr>
        <p:spPr>
          <a:xfrm>
            <a:off x="687600" y="3416503"/>
            <a:ext cx="2766120" cy="13776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AFCC388-8DE6-342D-77EF-2C94B483D2DB}"/>
              </a:ext>
            </a:extLst>
          </p:cNvPr>
          <p:cNvPicPr>
            <a:picLocks noChangeAspect="1"/>
          </p:cNvPicPr>
          <p:nvPr/>
        </p:nvPicPr>
        <p:blipFill>
          <a:blip r:embed="rId8"/>
          <a:stretch>
            <a:fillRect/>
          </a:stretch>
        </p:blipFill>
        <p:spPr>
          <a:xfrm>
            <a:off x="11646522" y="1934102"/>
            <a:ext cx="5157626" cy="2417635"/>
          </a:xfrm>
          <a:prstGeom prst="rect">
            <a:avLst/>
          </a:prstGeom>
        </p:spPr>
      </p:pic>
      <p:sp>
        <p:nvSpPr>
          <p:cNvPr id="16" name="Rectangle 15">
            <a:extLst>
              <a:ext uri="{FF2B5EF4-FFF2-40B4-BE49-F238E27FC236}">
                <a16:creationId xmlns:a16="http://schemas.microsoft.com/office/drawing/2014/main" id="{BEECEDD8-A325-6083-270F-8E1AB82A0EDA}"/>
              </a:ext>
            </a:extLst>
          </p:cNvPr>
          <p:cNvSpPr/>
          <p:nvPr/>
        </p:nvSpPr>
        <p:spPr>
          <a:xfrm>
            <a:off x="11777970" y="1934102"/>
            <a:ext cx="5013264" cy="24634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4A2388-1636-FD20-4F8C-5DFD1CDF2C33}"/>
              </a:ext>
            </a:extLst>
          </p:cNvPr>
          <p:cNvSpPr txBox="1"/>
          <p:nvPr/>
        </p:nvSpPr>
        <p:spPr>
          <a:xfrm>
            <a:off x="10556838" y="5145157"/>
            <a:ext cx="6906640" cy="3170099"/>
          </a:xfrm>
          <a:prstGeom prst="rect">
            <a:avLst/>
          </a:prstGeom>
          <a:noFill/>
        </p:spPr>
        <p:txBody>
          <a:bodyPr wrap="square" lIns="91440" tIns="45720" rIns="91440" bIns="45720" anchor="t">
            <a:spAutoFit/>
          </a:bodyPr>
          <a:lstStyle/>
          <a:p>
            <a:r>
              <a:rPr lang="en-US" sz="2000" dirty="0">
                <a:solidFill>
                  <a:srgbClr val="001D35"/>
                </a:solidFill>
                <a:latin typeface="Century Gothic"/>
              </a:rPr>
              <a:t>According to a March 2025 report from UN Trade and Development (UNCTAD), global trade in 2024 reached a record </a:t>
            </a:r>
            <a:r>
              <a:rPr lang="en-US" sz="2000" dirty="0">
                <a:latin typeface="Century Gothic"/>
              </a:rPr>
              <a:t>$33 trillion</a:t>
            </a:r>
            <a:r>
              <a:rPr lang="en-US" sz="2000" dirty="0">
                <a:solidFill>
                  <a:srgbClr val="001D35"/>
                </a:solidFill>
                <a:latin typeface="Century Gothic"/>
              </a:rPr>
              <a:t>, a 3.7% increase from the previous year. </a:t>
            </a:r>
          </a:p>
          <a:p>
            <a:endParaRPr lang="en-US" sz="2000" dirty="0">
              <a:solidFill>
                <a:srgbClr val="001D35"/>
              </a:solidFill>
              <a:latin typeface="Century Gothic"/>
            </a:endParaRPr>
          </a:p>
          <a:p>
            <a:r>
              <a:rPr lang="en-US" sz="2000" dirty="0">
                <a:solidFill>
                  <a:srgbClr val="001D35"/>
                </a:solidFill>
                <a:latin typeface="Century Gothic"/>
              </a:rPr>
              <a:t>Origen was introduced by SAP, as the co-development partner for the SAP GTS product in Mexico and Brazil. </a:t>
            </a:r>
          </a:p>
          <a:p>
            <a:r>
              <a:rPr lang="en-US" sz="2000" u="sng" dirty="0">
                <a:latin typeface="Century Gothic"/>
                <a:hlinkClick r:id="rId9"/>
              </a:rPr>
              <a:t>https://tac-insights.com/events/sap-for-global-trade-and-tax/sponsors-partners/</a:t>
            </a:r>
            <a:endParaRPr lang="en-US" sz="2000" dirty="0">
              <a:latin typeface="Century Gothic"/>
            </a:endParaRPr>
          </a:p>
        </p:txBody>
      </p:sp>
    </p:spTree>
    <p:extLst>
      <p:ext uri="{BB962C8B-B14F-4D97-AF65-F5344CB8AC3E}">
        <p14:creationId xmlns:p14="http://schemas.microsoft.com/office/powerpoint/2010/main" val="8301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FB1B960-CCB5-5FA6-2628-5A950D246BD8}"/>
              </a:ext>
            </a:extLst>
          </p:cNvPr>
          <p:cNvSpPr/>
          <p:nvPr/>
        </p:nvSpPr>
        <p:spPr>
          <a:xfrm>
            <a:off x="8610438" y="8630506"/>
            <a:ext cx="9677559" cy="1655156"/>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B0F0"/>
          </a:solidFill>
          <a:ln w="0" cap="flat">
            <a:noFill/>
            <a:prstDash val="solid"/>
            <a:miter/>
          </a:ln>
        </p:spPr>
        <p:txBody>
          <a:bodyPr rtlCol="0" anchor="ctr"/>
          <a:lstStyle/>
          <a:p>
            <a:pPr algn="ctr" defTabSz="1632183">
              <a:defRPr/>
            </a:pPr>
            <a:endParaRPr lang="en-US" dirty="0">
              <a:solidFill>
                <a:srgbClr val="000000"/>
              </a:solidFill>
              <a:latin typeface="72 Brand"/>
            </a:endParaRPr>
          </a:p>
        </p:txBody>
      </p:sp>
      <p:sp>
        <p:nvSpPr>
          <p:cNvPr id="6" name="Freeform 5">
            <a:extLst>
              <a:ext uri="{FF2B5EF4-FFF2-40B4-BE49-F238E27FC236}">
                <a16:creationId xmlns:a16="http://schemas.microsoft.com/office/drawing/2014/main" id="{0F1C0C43-482F-4CF7-A36F-694F352C7B7D}"/>
              </a:ext>
            </a:extLst>
          </p:cNvPr>
          <p:cNvSpPr/>
          <p:nvPr/>
        </p:nvSpPr>
        <p:spPr>
          <a:xfrm>
            <a:off x="8610438" y="4523339"/>
            <a:ext cx="9677559" cy="1378232"/>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2A86"/>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2" name="Freeform 11">
            <a:extLst>
              <a:ext uri="{FF2B5EF4-FFF2-40B4-BE49-F238E27FC236}">
                <a16:creationId xmlns:a16="http://schemas.microsoft.com/office/drawing/2014/main" id="{3BC90A65-4701-21CE-726E-832132EB2671}"/>
              </a:ext>
            </a:extLst>
          </p:cNvPr>
          <p:cNvSpPr/>
          <p:nvPr/>
        </p:nvSpPr>
        <p:spPr>
          <a:xfrm>
            <a:off x="8610438" y="5900351"/>
            <a:ext cx="9677559" cy="133956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70F2"/>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6" name="Freeform 15">
            <a:extLst>
              <a:ext uri="{FF2B5EF4-FFF2-40B4-BE49-F238E27FC236}">
                <a16:creationId xmlns:a16="http://schemas.microsoft.com/office/drawing/2014/main" id="{C5546310-C68E-E1AB-F63D-A016C353B410}"/>
              </a:ext>
            </a:extLst>
          </p:cNvPr>
          <p:cNvSpPr/>
          <p:nvPr/>
        </p:nvSpPr>
        <p:spPr>
          <a:xfrm>
            <a:off x="8610438" y="7238696"/>
            <a:ext cx="9677559" cy="140961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chemeClr val="tx2"/>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4" name="TextBox 13">
            <a:extLst>
              <a:ext uri="{FF2B5EF4-FFF2-40B4-BE49-F238E27FC236}">
                <a16:creationId xmlns:a16="http://schemas.microsoft.com/office/drawing/2014/main" id="{9E1B3BEB-B4DE-477E-65B6-4C001CE2165B}"/>
              </a:ext>
            </a:extLst>
          </p:cNvPr>
          <p:cNvSpPr txBox="1"/>
          <p:nvPr/>
        </p:nvSpPr>
        <p:spPr>
          <a:xfrm>
            <a:off x="9208939" y="5936269"/>
            <a:ext cx="8013875" cy="1257941"/>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n-US" sz="1950" dirty="0">
                <a:solidFill>
                  <a:srgbClr val="FFFFFF"/>
                </a:solidFill>
                <a:latin typeface="Century Gothic"/>
                <a:cs typeface="Arial" panose="020B0604020202020204" pitchFamily="34" charset="0"/>
              </a:rPr>
              <a:t>Efficiently manage and utilize </a:t>
            </a:r>
            <a:r>
              <a:rPr lang="en-US" sz="1950" b="1" dirty="0">
                <a:solidFill>
                  <a:srgbClr val="FFFFFF"/>
                </a:solidFill>
                <a:latin typeface="Century Gothic"/>
                <a:cs typeface="Arial" panose="020B0604020202020204" pitchFamily="34" charset="0"/>
              </a:rPr>
              <a:t>Free Trade Agreements (FTAs)</a:t>
            </a:r>
            <a:r>
              <a:rPr lang="en-US" sz="1950" dirty="0">
                <a:solidFill>
                  <a:srgbClr val="FFFFFF"/>
                </a:solidFill>
                <a:latin typeface="Century Gothic"/>
                <a:cs typeface="Arial" panose="020B0604020202020204" pitchFamily="34" charset="0"/>
              </a:rPr>
              <a:t>, customs warehouses, Foreign Trade Zones (FTZs), and similar trade mechanisms to streamline operations and maximize benefits.</a:t>
            </a:r>
          </a:p>
        </p:txBody>
      </p:sp>
      <p:sp>
        <p:nvSpPr>
          <p:cNvPr id="15" name="TextBox 14">
            <a:extLst>
              <a:ext uri="{FF2B5EF4-FFF2-40B4-BE49-F238E27FC236}">
                <a16:creationId xmlns:a16="http://schemas.microsoft.com/office/drawing/2014/main" id="{B89D9A05-F023-0B9D-C961-4290925FDBF6}"/>
              </a:ext>
            </a:extLst>
          </p:cNvPr>
          <p:cNvSpPr txBox="1"/>
          <p:nvPr/>
        </p:nvSpPr>
        <p:spPr>
          <a:xfrm>
            <a:off x="9208939" y="7314026"/>
            <a:ext cx="8380883" cy="1242369"/>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n-US" sz="1950" dirty="0">
                <a:ln w="3175">
                  <a:noFill/>
                </a:ln>
                <a:solidFill>
                  <a:srgbClr val="FFFFFF"/>
                </a:solidFill>
                <a:latin typeface="Century Gothic"/>
                <a:cs typeface="Arial"/>
              </a:rPr>
              <a:t>Fulfill increasing </a:t>
            </a:r>
            <a:r>
              <a:rPr lang="en-US" sz="1950" b="1" dirty="0">
                <a:ln w="3175">
                  <a:noFill/>
                </a:ln>
                <a:solidFill>
                  <a:srgbClr val="FFFFFF"/>
                </a:solidFill>
                <a:latin typeface="Century Gothic"/>
                <a:cs typeface="Arial"/>
              </a:rPr>
              <a:t>compliance</a:t>
            </a:r>
            <a:r>
              <a:rPr lang="en-US" sz="1950" dirty="0">
                <a:ln w="3175">
                  <a:noFill/>
                </a:ln>
                <a:solidFill>
                  <a:srgbClr val="FFFFFF"/>
                </a:solidFill>
                <a:latin typeface="Century Gothic"/>
                <a:cs typeface="Arial"/>
              </a:rPr>
              <a:t> requirements associated with sanctions and tariffs, support new </a:t>
            </a:r>
            <a:r>
              <a:rPr lang="en-US" sz="1950" b="1" dirty="0">
                <a:ln w="3175">
                  <a:noFill/>
                </a:ln>
                <a:solidFill>
                  <a:srgbClr val="FFFFFF"/>
                </a:solidFill>
                <a:latin typeface="Century Gothic"/>
                <a:cs typeface="Arial"/>
              </a:rPr>
              <a:t>sustainability r</a:t>
            </a:r>
            <a:r>
              <a:rPr lang="en-US" sz="1950" dirty="0">
                <a:ln w="3175">
                  <a:noFill/>
                </a:ln>
                <a:solidFill>
                  <a:srgbClr val="FFFFFF"/>
                </a:solidFill>
                <a:latin typeface="Century Gothic"/>
                <a:cs typeface="Arial"/>
              </a:rPr>
              <a:t>egulations impacting trade processes, and changes to</a:t>
            </a:r>
            <a:r>
              <a:rPr lang="en-US" sz="1950" b="1" dirty="0">
                <a:ln w="3175">
                  <a:noFill/>
                </a:ln>
                <a:solidFill>
                  <a:srgbClr val="FFFFFF"/>
                </a:solidFill>
                <a:latin typeface="Century Gothic"/>
                <a:cs typeface="Arial"/>
              </a:rPr>
              <a:t> customs procedures </a:t>
            </a:r>
            <a:r>
              <a:rPr lang="en-US" sz="1950" dirty="0">
                <a:ln w="3175">
                  <a:noFill/>
                </a:ln>
                <a:solidFill>
                  <a:srgbClr val="FFFFFF"/>
                </a:solidFill>
                <a:latin typeface="Century Gothic"/>
                <a:cs typeface="Arial"/>
              </a:rPr>
              <a:t>and rules</a:t>
            </a:r>
          </a:p>
        </p:txBody>
      </p:sp>
      <p:sp>
        <p:nvSpPr>
          <p:cNvPr id="17" name="TextBox 16">
            <a:extLst>
              <a:ext uri="{FF2B5EF4-FFF2-40B4-BE49-F238E27FC236}">
                <a16:creationId xmlns:a16="http://schemas.microsoft.com/office/drawing/2014/main" id="{D11D68DB-AB6A-A4FF-73FA-CE898448C229}"/>
              </a:ext>
            </a:extLst>
          </p:cNvPr>
          <p:cNvSpPr txBox="1"/>
          <p:nvPr/>
        </p:nvSpPr>
        <p:spPr>
          <a:xfrm>
            <a:off x="9208939" y="4626601"/>
            <a:ext cx="8013875" cy="1157867"/>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n-GB" sz="1950" dirty="0">
                <a:solidFill>
                  <a:srgbClr val="FFFFFF"/>
                </a:solidFill>
                <a:latin typeface="Century Gothic"/>
              </a:rPr>
              <a:t>Embrace </a:t>
            </a:r>
            <a:r>
              <a:rPr lang="en-GB" sz="1950" b="1" dirty="0">
                <a:solidFill>
                  <a:srgbClr val="FFFFFF"/>
                </a:solidFill>
                <a:latin typeface="Century Gothic"/>
              </a:rPr>
              <a:t>digital technologies </a:t>
            </a:r>
            <a:r>
              <a:rPr lang="en-GB" sz="1950" dirty="0">
                <a:solidFill>
                  <a:srgbClr val="FFFFFF"/>
                </a:solidFill>
                <a:latin typeface="Century Gothic"/>
              </a:rPr>
              <a:t>and </a:t>
            </a:r>
            <a:r>
              <a:rPr lang="en-GB" sz="1950" b="1" dirty="0">
                <a:solidFill>
                  <a:srgbClr val="FFFFFF"/>
                </a:solidFill>
                <a:latin typeface="Century Gothic"/>
              </a:rPr>
              <a:t>automation</a:t>
            </a:r>
            <a:r>
              <a:rPr lang="en-GB" sz="1950" dirty="0">
                <a:solidFill>
                  <a:srgbClr val="FFFFFF"/>
                </a:solidFill>
                <a:latin typeface="Century Gothic"/>
              </a:rPr>
              <a:t> within your operations to enhance efficiency, improve flexibility, and stay competitive in the ever-evolving market.</a:t>
            </a:r>
          </a:p>
        </p:txBody>
      </p:sp>
      <p:sp>
        <p:nvSpPr>
          <p:cNvPr id="21" name="Rectangle 20">
            <a:extLst>
              <a:ext uri="{FF2B5EF4-FFF2-40B4-BE49-F238E27FC236}">
                <a16:creationId xmlns:a16="http://schemas.microsoft.com/office/drawing/2014/main" id="{D8BC27B6-C6EE-8CC5-D4E8-FE8FAE02F31C}"/>
              </a:ext>
            </a:extLst>
          </p:cNvPr>
          <p:cNvSpPr/>
          <p:nvPr/>
        </p:nvSpPr>
        <p:spPr bwMode="gray">
          <a:xfrm>
            <a:off x="755805" y="3283655"/>
            <a:ext cx="7177254" cy="1155341"/>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ts val="2997"/>
              </a:spcBef>
              <a:spcAft>
                <a:spcPct val="0"/>
              </a:spcAft>
              <a:buClr>
                <a:srgbClr val="11B3FF"/>
              </a:buClr>
              <a:buSzPct val="80000"/>
              <a:defRPr/>
            </a:pPr>
            <a:r>
              <a:rPr lang="en-US" sz="1950" dirty="0">
                <a:solidFill>
                  <a:srgbClr val="000000"/>
                </a:solidFill>
                <a:latin typeface="Century Gothic"/>
              </a:rPr>
              <a:t>Cost optimization has increased complexity in global supply chains, with lowest cost sources often exposing</a:t>
            </a:r>
            <a:r>
              <a:rPr lang="en-US" sz="1950" b="1" dirty="0">
                <a:solidFill>
                  <a:srgbClr val="000000"/>
                </a:solidFill>
                <a:latin typeface="Century Gothic"/>
              </a:rPr>
              <a:t> risks </a:t>
            </a:r>
            <a:r>
              <a:rPr lang="en-US" sz="1950" dirty="0">
                <a:solidFill>
                  <a:srgbClr val="000000"/>
                </a:solidFill>
                <a:latin typeface="Century Gothic"/>
              </a:rPr>
              <a:t>not visible until disruptions occur.</a:t>
            </a:r>
            <a:endParaRPr lang="en-US" sz="1950" dirty="0">
              <a:solidFill>
                <a:srgbClr val="000000"/>
              </a:solidFill>
              <a:latin typeface="Century Gothic"/>
              <a:cs typeface="Arial"/>
            </a:endParaRPr>
          </a:p>
        </p:txBody>
      </p:sp>
      <p:sp>
        <p:nvSpPr>
          <p:cNvPr id="22" name="TextBox 21">
            <a:extLst>
              <a:ext uri="{FF2B5EF4-FFF2-40B4-BE49-F238E27FC236}">
                <a16:creationId xmlns:a16="http://schemas.microsoft.com/office/drawing/2014/main" id="{94AF4BB7-25CB-A191-E8F9-208FB46BFD17}"/>
              </a:ext>
            </a:extLst>
          </p:cNvPr>
          <p:cNvSpPr txBox="1"/>
          <p:nvPr/>
        </p:nvSpPr>
        <p:spPr>
          <a:xfrm>
            <a:off x="9208938" y="8757173"/>
            <a:ext cx="7831041" cy="1088795"/>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n-US" sz="1950" b="1" kern="0" dirty="0">
                <a:solidFill>
                  <a:schemeClr val="bg1"/>
                </a:solidFill>
                <a:latin typeface="Century Gothic"/>
                <a:ea typeface="Arial Unicode MS"/>
                <a:cs typeface="Arial"/>
              </a:rPr>
              <a:t>Leverage cloud technologies </a:t>
            </a:r>
            <a:r>
              <a:rPr lang="en-US" sz="1950" kern="0" dirty="0">
                <a:solidFill>
                  <a:schemeClr val="bg1"/>
                </a:solidFill>
                <a:latin typeface="Century Gothic"/>
                <a:ea typeface="Arial Unicode MS"/>
                <a:cs typeface="Arial"/>
              </a:rPr>
              <a:t>as a critical strategy to stay up-to-date with innovations like Artificial Intelligence (AI) and harness their potential for business growth and advancement.</a:t>
            </a:r>
            <a:endParaRPr lang="en-US" sz="1950" kern="0" dirty="0">
              <a:solidFill>
                <a:schemeClr val="bg1"/>
              </a:solidFill>
              <a:latin typeface="Century Gothic"/>
              <a:ea typeface="Arial Unicode MS"/>
              <a:cs typeface="Arial" panose="020B0604020202020204" pitchFamily="34" charset="0"/>
            </a:endParaRPr>
          </a:p>
        </p:txBody>
      </p:sp>
      <p:grpSp>
        <p:nvGrpSpPr>
          <p:cNvPr id="9" name="Group 8">
            <a:extLst>
              <a:ext uri="{FF2B5EF4-FFF2-40B4-BE49-F238E27FC236}">
                <a16:creationId xmlns:a16="http://schemas.microsoft.com/office/drawing/2014/main" id="{8ACEDD84-5524-961E-88C9-E9F0BB5E8D62}"/>
              </a:ext>
            </a:extLst>
          </p:cNvPr>
          <p:cNvGrpSpPr/>
          <p:nvPr/>
        </p:nvGrpSpPr>
        <p:grpSpPr>
          <a:xfrm>
            <a:off x="757992" y="4516001"/>
            <a:ext cx="7860801" cy="4131090"/>
            <a:chOff x="505458" y="3104032"/>
            <a:chExt cx="5241899" cy="2501285"/>
          </a:xfrm>
        </p:grpSpPr>
        <p:cxnSp>
          <p:nvCxnSpPr>
            <p:cNvPr id="37" name="Straight Connector 36">
              <a:extLst>
                <a:ext uri="{FF2B5EF4-FFF2-40B4-BE49-F238E27FC236}">
                  <a16:creationId xmlns:a16="http://schemas.microsoft.com/office/drawing/2014/main" id="{7459278F-C4CE-7156-98FB-051F4D06C696}"/>
                </a:ext>
              </a:extLst>
            </p:cNvPr>
            <p:cNvCxnSpPr>
              <a:cxnSpLocks/>
            </p:cNvCxnSpPr>
            <p:nvPr/>
          </p:nvCxnSpPr>
          <p:spPr>
            <a:xfrm>
              <a:off x="505458" y="3104032"/>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B24501-1BCC-3915-45B0-C355759DDE8C}"/>
                </a:ext>
              </a:extLst>
            </p:cNvPr>
            <p:cNvCxnSpPr>
              <a:cxnSpLocks/>
            </p:cNvCxnSpPr>
            <p:nvPr/>
          </p:nvCxnSpPr>
          <p:spPr>
            <a:xfrm>
              <a:off x="505458" y="3937794"/>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CB7219-52EE-B4D6-9C95-751F915BD82A}"/>
                </a:ext>
              </a:extLst>
            </p:cNvPr>
            <p:cNvCxnSpPr>
              <a:cxnSpLocks/>
            </p:cNvCxnSpPr>
            <p:nvPr/>
          </p:nvCxnSpPr>
          <p:spPr>
            <a:xfrm>
              <a:off x="505458" y="4771556"/>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1DE006-674B-B89B-A50F-125D422039E5}"/>
                </a:ext>
              </a:extLst>
            </p:cNvPr>
            <p:cNvCxnSpPr>
              <a:cxnSpLocks/>
            </p:cNvCxnSpPr>
            <p:nvPr/>
          </p:nvCxnSpPr>
          <p:spPr>
            <a:xfrm>
              <a:off x="505458" y="5605317"/>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77495DC5-3EC1-9735-BC47-A40239EE6D4E}"/>
              </a:ext>
            </a:extLst>
          </p:cNvPr>
          <p:cNvSpPr/>
          <p:nvPr/>
        </p:nvSpPr>
        <p:spPr bwMode="gray">
          <a:xfrm>
            <a:off x="755805" y="4610525"/>
            <a:ext cx="6806379" cy="119001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n-GB" sz="1950" dirty="0">
                <a:solidFill>
                  <a:srgbClr val="000000"/>
                </a:solidFill>
                <a:latin typeface="Century Gothic"/>
              </a:rPr>
              <a:t>The growth of e-commerce has significantly expanded </a:t>
            </a:r>
            <a:br>
              <a:rPr lang="en-GB" sz="1950" dirty="0">
                <a:latin typeface="Century Gothic"/>
              </a:rPr>
            </a:br>
            <a:r>
              <a:rPr lang="en-GB" sz="1950" dirty="0">
                <a:solidFill>
                  <a:srgbClr val="000000"/>
                </a:solidFill>
                <a:latin typeface="Century Gothic"/>
              </a:rPr>
              <a:t>cross-border trade opportunities, allowing </a:t>
            </a:r>
            <a:r>
              <a:rPr lang="en-GB" sz="1950" b="1" dirty="0">
                <a:solidFill>
                  <a:srgbClr val="000000"/>
                </a:solidFill>
                <a:latin typeface="Century Gothic"/>
              </a:rPr>
              <a:t>businesses of </a:t>
            </a:r>
            <a:br>
              <a:rPr lang="en-GB" sz="1950" b="1" dirty="0">
                <a:latin typeface="Century Gothic"/>
              </a:rPr>
            </a:br>
            <a:r>
              <a:rPr lang="en-GB" sz="1950" b="1" dirty="0">
                <a:solidFill>
                  <a:srgbClr val="000000"/>
                </a:solidFill>
                <a:latin typeface="Century Gothic"/>
              </a:rPr>
              <a:t>all sizes</a:t>
            </a:r>
            <a:r>
              <a:rPr lang="en-GB" sz="1950" dirty="0">
                <a:solidFill>
                  <a:srgbClr val="000000"/>
                </a:solidFill>
                <a:latin typeface="Century Gothic"/>
              </a:rPr>
              <a:t> to reach global markets through online platforms.</a:t>
            </a:r>
            <a:endParaRPr lang="en-US" sz="1950" kern="0" dirty="0">
              <a:solidFill>
                <a:srgbClr val="000000"/>
              </a:solidFill>
              <a:latin typeface="72 Brand"/>
              <a:ea typeface="Arial Unicode MS"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CC8BE9C-E27F-E92F-C6CC-063DA17F5CBE}"/>
              </a:ext>
            </a:extLst>
          </p:cNvPr>
          <p:cNvSpPr/>
          <p:nvPr/>
        </p:nvSpPr>
        <p:spPr bwMode="gray">
          <a:xfrm>
            <a:off x="755806" y="5966999"/>
            <a:ext cx="7387943" cy="126727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n-GB" sz="1950" dirty="0">
                <a:solidFill>
                  <a:srgbClr val="000000"/>
                </a:solidFill>
                <a:latin typeface="Century Gothic"/>
              </a:rPr>
              <a:t>Ongoing negotiations and </a:t>
            </a:r>
            <a:r>
              <a:rPr lang="en-GB" sz="1950" b="1" dirty="0">
                <a:solidFill>
                  <a:srgbClr val="000000"/>
                </a:solidFill>
                <a:latin typeface="Century Gothic"/>
              </a:rPr>
              <a:t>changes in trade agreements</a:t>
            </a:r>
            <a:r>
              <a:rPr lang="en-GB" sz="1950" dirty="0">
                <a:solidFill>
                  <a:srgbClr val="000000"/>
                </a:solidFill>
                <a:latin typeface="Century Gothic"/>
              </a:rPr>
              <a:t>, as </a:t>
            </a:r>
            <a:br>
              <a:rPr lang="en-GB" sz="1950" dirty="0">
                <a:latin typeface="Century Gothic"/>
              </a:rPr>
            </a:br>
            <a:r>
              <a:rPr lang="en-GB" sz="1950" dirty="0">
                <a:solidFill>
                  <a:srgbClr val="000000"/>
                </a:solidFill>
                <a:latin typeface="Century Gothic"/>
              </a:rPr>
              <a:t>well as fluctuations in tariffs and trade tensions between nations, can impact the terms and conditions of international trade.</a:t>
            </a:r>
            <a:endParaRPr lang="en-US" sz="1950" kern="0" dirty="0">
              <a:solidFill>
                <a:srgbClr val="000000"/>
              </a:solidFill>
              <a:latin typeface="Century Gothic"/>
              <a:ea typeface="Arial Unicode MS" pitchFamily="34" charset="-128"/>
              <a:cs typeface="Arial" panose="020B0604020202020204" pitchFamily="34" charset="0"/>
            </a:endParaRPr>
          </a:p>
        </p:txBody>
      </p:sp>
      <p:sp>
        <p:nvSpPr>
          <p:cNvPr id="51" name="Rectangle 50">
            <a:extLst>
              <a:ext uri="{FF2B5EF4-FFF2-40B4-BE49-F238E27FC236}">
                <a16:creationId xmlns:a16="http://schemas.microsoft.com/office/drawing/2014/main" id="{CBF6769A-F791-F0D0-0008-637D7BE4F2DA}"/>
              </a:ext>
            </a:extLst>
          </p:cNvPr>
          <p:cNvSpPr/>
          <p:nvPr/>
        </p:nvSpPr>
        <p:spPr bwMode="gray">
          <a:xfrm>
            <a:off x="755807" y="7345503"/>
            <a:ext cx="7171203" cy="124236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n-US" sz="1950" kern="0" dirty="0">
                <a:solidFill>
                  <a:srgbClr val="000000"/>
                </a:solidFill>
                <a:latin typeface="Century Gothic"/>
                <a:ea typeface="Arial Unicode MS"/>
                <a:cs typeface="Arial"/>
              </a:rPr>
              <a:t>The </a:t>
            </a:r>
            <a:r>
              <a:rPr lang="en-US" sz="1950" b="1" kern="0" dirty="0">
                <a:solidFill>
                  <a:srgbClr val="000000"/>
                </a:solidFill>
                <a:latin typeface="Century Gothic"/>
                <a:ea typeface="Arial Unicode MS"/>
                <a:cs typeface="Arial"/>
              </a:rPr>
              <a:t>regulatory landscape </a:t>
            </a:r>
            <a:r>
              <a:rPr lang="en-US" sz="1950" kern="0" dirty="0">
                <a:solidFill>
                  <a:srgbClr val="000000"/>
                </a:solidFill>
                <a:latin typeface="Century Gothic"/>
                <a:ea typeface="Arial Unicode MS"/>
                <a:cs typeface="Arial"/>
              </a:rPr>
              <a:t>for international trade </a:t>
            </a:r>
            <a:r>
              <a:rPr lang="en-US" sz="1950" b="1" kern="0" dirty="0">
                <a:solidFill>
                  <a:srgbClr val="000000"/>
                </a:solidFill>
                <a:latin typeface="Century Gothic"/>
                <a:ea typeface="Arial Unicode MS"/>
                <a:cs typeface="Arial"/>
              </a:rPr>
              <a:t>is evolving</a:t>
            </a:r>
            <a:r>
              <a:rPr lang="en-US" sz="1950" kern="0" dirty="0">
                <a:solidFill>
                  <a:srgbClr val="000000"/>
                </a:solidFill>
                <a:latin typeface="Century Gothic"/>
                <a:ea typeface="Arial Unicode MS"/>
                <a:cs typeface="Arial"/>
              </a:rPr>
              <a:t>, potentially affecting market dynamics and trade practices.</a:t>
            </a:r>
          </a:p>
        </p:txBody>
      </p:sp>
      <p:sp>
        <p:nvSpPr>
          <p:cNvPr id="52" name="Rectangle 51">
            <a:extLst>
              <a:ext uri="{FF2B5EF4-FFF2-40B4-BE49-F238E27FC236}">
                <a16:creationId xmlns:a16="http://schemas.microsoft.com/office/drawing/2014/main" id="{0705E136-4014-2D2D-CA4B-693F15DA5CA0}"/>
              </a:ext>
            </a:extLst>
          </p:cNvPr>
          <p:cNvSpPr/>
          <p:nvPr/>
        </p:nvSpPr>
        <p:spPr bwMode="gray">
          <a:xfrm>
            <a:off x="755806" y="8742428"/>
            <a:ext cx="7171202" cy="1088795"/>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fontAlgn="base">
              <a:spcBef>
                <a:spcPct val="50000"/>
              </a:spcBef>
              <a:spcAft>
                <a:spcPct val="0"/>
              </a:spcAft>
              <a:buSzPct val="80000"/>
              <a:defRPr/>
            </a:pPr>
            <a:r>
              <a:rPr lang="en-US" sz="1950" b="1" kern="0" dirty="0">
                <a:solidFill>
                  <a:srgbClr val="000000"/>
                </a:solidFill>
                <a:latin typeface="Century Gothic"/>
                <a:ea typeface="Arial Unicode MS"/>
                <a:cs typeface="Arial"/>
              </a:rPr>
              <a:t>Rapid technological advancements </a:t>
            </a:r>
            <a:r>
              <a:rPr lang="en-US" sz="1950" kern="0" dirty="0">
                <a:solidFill>
                  <a:srgbClr val="000000"/>
                </a:solidFill>
                <a:latin typeface="Century Gothic"/>
                <a:ea typeface="Arial Unicode MS"/>
                <a:cs typeface="Arial"/>
              </a:rPr>
              <a:t>and digitalization are transforming global trade processes, likely impacting market behaviors and trade strategies.</a:t>
            </a:r>
          </a:p>
        </p:txBody>
      </p:sp>
      <p:cxnSp>
        <p:nvCxnSpPr>
          <p:cNvPr id="56" name="Straight Arrow Connector 55">
            <a:extLst>
              <a:ext uri="{FF2B5EF4-FFF2-40B4-BE49-F238E27FC236}">
                <a16:creationId xmlns:a16="http://schemas.microsoft.com/office/drawing/2014/main" id="{72CAE63D-3114-CD48-0908-56D27D2B54F6}"/>
              </a:ext>
            </a:extLst>
          </p:cNvPr>
          <p:cNvCxnSpPr>
            <a:cxnSpLocks/>
          </p:cNvCxnSpPr>
          <p:nvPr/>
        </p:nvCxnSpPr>
        <p:spPr>
          <a:xfrm>
            <a:off x="8627375" y="4889603"/>
            <a:ext cx="404744" cy="0"/>
          </a:xfrm>
          <a:prstGeom prst="straightConnector1">
            <a:avLst/>
          </a:prstGeom>
          <a:ln w="25400" cap="rnd">
            <a:solidFill>
              <a:srgbClr val="1990FE"/>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722AFA-6A41-4B82-D549-9EC2B354EA1B}"/>
              </a:ext>
            </a:extLst>
          </p:cNvPr>
          <p:cNvCxnSpPr>
            <a:cxnSpLocks/>
          </p:cNvCxnSpPr>
          <p:nvPr/>
        </p:nvCxnSpPr>
        <p:spPr>
          <a:xfrm>
            <a:off x="8627375" y="6279764"/>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8A1A9D5-69DF-8C42-A09A-381E1C887862}"/>
              </a:ext>
            </a:extLst>
          </p:cNvPr>
          <p:cNvCxnSpPr>
            <a:cxnSpLocks/>
          </p:cNvCxnSpPr>
          <p:nvPr/>
        </p:nvCxnSpPr>
        <p:spPr>
          <a:xfrm>
            <a:off x="8627375" y="7671026"/>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0E8BB47-F0DF-C7BA-2AF3-ACE7915AB757}"/>
              </a:ext>
            </a:extLst>
          </p:cNvPr>
          <p:cNvCxnSpPr>
            <a:cxnSpLocks/>
          </p:cNvCxnSpPr>
          <p:nvPr/>
        </p:nvCxnSpPr>
        <p:spPr>
          <a:xfrm>
            <a:off x="8627375" y="9021557"/>
            <a:ext cx="404744" cy="0"/>
          </a:xfrm>
          <a:prstGeom prst="straightConnector1">
            <a:avLst/>
          </a:prstGeom>
          <a:ln w="25400" cap="rnd">
            <a:solidFill>
              <a:srgbClr val="1B90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0D2CA66-1AB4-3A2A-208C-8C0103780466}"/>
              </a:ext>
            </a:extLst>
          </p:cNvPr>
          <p:cNvSpPr>
            <a:spLocks noGrp="1"/>
          </p:cNvSpPr>
          <p:nvPr>
            <p:ph type="title"/>
          </p:nvPr>
        </p:nvSpPr>
        <p:spPr>
          <a:xfrm>
            <a:off x="470702" y="645501"/>
            <a:ext cx="7418361" cy="604654"/>
          </a:xfrm>
        </p:spPr>
        <p:txBody>
          <a:bodyPr lIns="91440" tIns="45720" rIns="91440" bIns="45720" anchor="t">
            <a:noAutofit/>
          </a:bodyPr>
          <a:lstStyle/>
          <a:p>
            <a:pPr algn="ctr"/>
            <a:r>
              <a:rPr lang="en-US" sz="3000" dirty="0">
                <a:latin typeface="Century Gothic"/>
                <a:cs typeface="Arial"/>
              </a:rPr>
              <a:t>Trends and Market Dynamics </a:t>
            </a:r>
            <a:br>
              <a:rPr lang="en-US" sz="3000" dirty="0">
                <a:latin typeface="Century Gothic"/>
                <a:cs typeface="Arial" panose="020B0604020202020204" pitchFamily="34" charset="0"/>
              </a:rPr>
            </a:br>
            <a:r>
              <a:rPr lang="en-US" sz="3000" dirty="0">
                <a:latin typeface="Century Gothic"/>
                <a:cs typeface="Arial"/>
              </a:rPr>
              <a:t>for International Trade Management</a:t>
            </a:r>
          </a:p>
        </p:txBody>
      </p:sp>
      <p:pic>
        <p:nvPicPr>
          <p:cNvPr id="10" name="Picture 9">
            <a:extLst>
              <a:ext uri="{FF2B5EF4-FFF2-40B4-BE49-F238E27FC236}">
                <a16:creationId xmlns:a16="http://schemas.microsoft.com/office/drawing/2014/main" id="{A005D544-94F1-9161-A572-C96DFAD2B0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610437" y="1340"/>
            <a:ext cx="9677561" cy="3523986"/>
          </a:xfrm>
          <a:prstGeom prst="rect">
            <a:avLst/>
          </a:prstGeom>
        </p:spPr>
      </p:pic>
      <p:sp>
        <p:nvSpPr>
          <p:cNvPr id="20" name="TextBox 19">
            <a:extLst>
              <a:ext uri="{FF2B5EF4-FFF2-40B4-BE49-F238E27FC236}">
                <a16:creationId xmlns:a16="http://schemas.microsoft.com/office/drawing/2014/main" id="{8EC22428-DD39-BF0F-EF81-0A130E3AE948}"/>
              </a:ext>
            </a:extLst>
          </p:cNvPr>
          <p:cNvSpPr txBox="1"/>
          <p:nvPr/>
        </p:nvSpPr>
        <p:spPr>
          <a:xfrm>
            <a:off x="755807" y="2401864"/>
            <a:ext cx="4746215" cy="645882"/>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4150" b="1" kern="0" dirty="0">
                <a:solidFill>
                  <a:srgbClr val="000000"/>
                </a:solidFill>
                <a:latin typeface="Century Gothic"/>
                <a:ea typeface="Arial Unicode MS"/>
                <a:cs typeface="Arial"/>
              </a:rPr>
              <a:t>Market Dynamics</a:t>
            </a:r>
          </a:p>
        </p:txBody>
      </p:sp>
      <p:sp>
        <p:nvSpPr>
          <p:cNvPr id="2" name="Freeform 1">
            <a:extLst>
              <a:ext uri="{FF2B5EF4-FFF2-40B4-BE49-F238E27FC236}">
                <a16:creationId xmlns:a16="http://schemas.microsoft.com/office/drawing/2014/main" id="{5E8D9AFB-B1B7-1DB3-D91A-BD3CD5077BD6}"/>
              </a:ext>
            </a:extLst>
          </p:cNvPr>
          <p:cNvSpPr/>
          <p:nvPr/>
        </p:nvSpPr>
        <p:spPr>
          <a:xfrm>
            <a:off x="8610438" y="3222566"/>
            <a:ext cx="9677559" cy="1301993"/>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144A"/>
          </a:solidFill>
          <a:ln w="0" cap="flat">
            <a:noFill/>
            <a:prstDash val="solid"/>
            <a:miter/>
          </a:ln>
        </p:spPr>
        <p:txBody>
          <a:bodyPr rtlCol="0" anchor="ctr"/>
          <a:lstStyle/>
          <a:p>
            <a:pPr algn="ctr" defTabSz="1632183">
              <a:defRPr/>
            </a:pPr>
            <a:endParaRPr lang="en-US" dirty="0">
              <a:solidFill>
                <a:srgbClr val="FFFFFF"/>
              </a:solidFill>
              <a:latin typeface="72 Brand"/>
            </a:endParaRPr>
          </a:p>
        </p:txBody>
      </p:sp>
      <p:sp>
        <p:nvSpPr>
          <p:cNvPr id="13" name="TextBox 12">
            <a:extLst>
              <a:ext uri="{FF2B5EF4-FFF2-40B4-BE49-F238E27FC236}">
                <a16:creationId xmlns:a16="http://schemas.microsoft.com/office/drawing/2014/main" id="{C15735FD-20DD-56A1-46C7-CFBCD8EE584F}"/>
              </a:ext>
            </a:extLst>
          </p:cNvPr>
          <p:cNvSpPr txBox="1"/>
          <p:nvPr/>
        </p:nvSpPr>
        <p:spPr>
          <a:xfrm>
            <a:off x="9208938" y="3279017"/>
            <a:ext cx="8223903" cy="1168565"/>
          </a:xfrm>
          <a:prstGeom prst="rect">
            <a:avLst/>
          </a:prstGeom>
          <a:noFill/>
        </p:spPr>
        <p:txBody>
          <a:bodyPr wrap="square" lIns="0" tIns="0" rIns="0" bIns="0" rtlCol="0" anchor="ctr">
            <a:noAutofit/>
          </a:bodyPr>
          <a:lstStyle/>
          <a:p>
            <a:pPr defTabSz="1397868" fontAlgn="base">
              <a:spcBef>
                <a:spcPct val="0"/>
              </a:spcBef>
              <a:spcAft>
                <a:spcPct val="0"/>
              </a:spcAft>
              <a:buClr>
                <a:srgbClr val="000000"/>
              </a:buClr>
              <a:defRPr/>
            </a:pPr>
            <a:r>
              <a:rPr lang="en-GB" sz="1950" dirty="0">
                <a:solidFill>
                  <a:srgbClr val="FFFFFF"/>
                </a:solidFill>
                <a:latin typeface="Century Gothic"/>
              </a:rPr>
              <a:t>Recognize and assess </a:t>
            </a:r>
            <a:r>
              <a:rPr lang="en-GB" sz="1950" b="1" dirty="0">
                <a:solidFill>
                  <a:srgbClr val="FFFFFF"/>
                </a:solidFill>
                <a:latin typeface="Century Gothic"/>
              </a:rPr>
              <a:t>potential exposure </a:t>
            </a:r>
            <a:r>
              <a:rPr lang="en-GB" sz="1950" dirty="0">
                <a:solidFill>
                  <a:srgbClr val="FFFFFF"/>
                </a:solidFill>
                <a:latin typeface="Century Gothic"/>
              </a:rPr>
              <a:t>associated with supply shortages, tariffs and evolving trade regulations to proactively plan for mitigating strategies.</a:t>
            </a:r>
          </a:p>
        </p:txBody>
      </p:sp>
      <p:cxnSp>
        <p:nvCxnSpPr>
          <p:cNvPr id="53" name="Straight Arrow Connector 52">
            <a:extLst>
              <a:ext uri="{FF2B5EF4-FFF2-40B4-BE49-F238E27FC236}">
                <a16:creationId xmlns:a16="http://schemas.microsoft.com/office/drawing/2014/main" id="{300D9D88-C2CA-5F04-A91A-372354C7B456}"/>
              </a:ext>
            </a:extLst>
          </p:cNvPr>
          <p:cNvCxnSpPr>
            <a:cxnSpLocks/>
          </p:cNvCxnSpPr>
          <p:nvPr/>
        </p:nvCxnSpPr>
        <p:spPr>
          <a:xfrm>
            <a:off x="8627375" y="3645087"/>
            <a:ext cx="404744" cy="0"/>
          </a:xfrm>
          <a:prstGeom prst="straightConnector1">
            <a:avLst/>
          </a:prstGeom>
          <a:ln w="25400" cap="rnd">
            <a:solidFill>
              <a:schemeClr val="tx2"/>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9E281F-8AD0-138F-7959-C22F09B8854A}"/>
              </a:ext>
            </a:extLst>
          </p:cNvPr>
          <p:cNvSpPr txBox="1"/>
          <p:nvPr/>
        </p:nvSpPr>
        <p:spPr>
          <a:xfrm>
            <a:off x="9032119" y="2274864"/>
            <a:ext cx="8557703" cy="645882"/>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4150" b="1" kern="0" dirty="0">
                <a:solidFill>
                  <a:srgbClr val="FFFFFF"/>
                </a:solidFill>
                <a:latin typeface="Century Gothic"/>
                <a:ea typeface="Arial Unicode MS"/>
                <a:cs typeface="Arial"/>
              </a:rPr>
              <a:t>Challenges + Opportunities</a:t>
            </a:r>
            <a:r>
              <a:rPr lang="en-US" sz="4150" b="1" kern="0" dirty="0">
                <a:solidFill>
                  <a:srgbClr val="FFFFFF"/>
                </a:solidFill>
                <a:latin typeface="72 Brand Medium"/>
                <a:ea typeface="Arial Unicode MS"/>
                <a:cs typeface="Arial"/>
              </a:rPr>
              <a:t> </a:t>
            </a:r>
          </a:p>
        </p:txBody>
      </p:sp>
      <p:sp>
        <p:nvSpPr>
          <p:cNvPr id="7" name="Slide number">
            <a:extLst>
              <a:ext uri="{FF2B5EF4-FFF2-40B4-BE49-F238E27FC236}">
                <a16:creationId xmlns:a16="http://schemas.microsoft.com/office/drawing/2014/main" id="{26728D1E-8E8F-42C6-C586-5E217E6F0418}"/>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defTabSz="1632674">
              <a:buClr>
                <a:srgbClr val="000000"/>
              </a:buClr>
              <a:buNone/>
              <a:defRPr/>
            </a:pPr>
            <a:fld id="{0BDC132A-5C91-4078-9777-31DA19A62E0A}" type="slidenum">
              <a:rPr lang="en-US" sz="1350" dirty="0">
                <a:cs typeface="Arial" panose="020B0604020202020204" pitchFamily="34" charset="0"/>
              </a:rPr>
              <a:pPr marL="0" indent="0" algn="r" defTabSz="1632674">
                <a:buClr>
                  <a:srgbClr val="000000"/>
                </a:buClr>
                <a:buNone/>
                <a:defRPr/>
              </a:pPr>
              <a:t>6</a:t>
            </a:fld>
            <a:endParaRPr lang="en-US" sz="1350" dirty="0">
              <a:cs typeface="Arial" panose="020B0604020202020204" pitchFamily="34" charset="0"/>
            </a:endParaRPr>
          </a:p>
        </p:txBody>
      </p:sp>
      <p:sp>
        <p:nvSpPr>
          <p:cNvPr id="8" name="Slide number">
            <a:extLst>
              <a:ext uri="{FF2B5EF4-FFF2-40B4-BE49-F238E27FC236}">
                <a16:creationId xmlns:a16="http://schemas.microsoft.com/office/drawing/2014/main" id="{0949A9E4-1BEE-8282-A359-8D9096079FF6}"/>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a:buNone/>
            </a:pPr>
            <a:fld id="{0BDC132A-5C91-4078-9777-31DA19A62E0A}" type="slidenum">
              <a:rPr lang="en-US" sz="1350"/>
              <a:pPr marL="0" indent="0" algn="r">
                <a:buNone/>
              </a:pPr>
              <a:t>6</a:t>
            </a:fld>
            <a:endParaRPr lang="en-US" sz="1350" dirty="0"/>
          </a:p>
        </p:txBody>
      </p:sp>
    </p:spTree>
    <p:extLst>
      <p:ext uri="{BB962C8B-B14F-4D97-AF65-F5344CB8AC3E}">
        <p14:creationId xmlns:p14="http://schemas.microsoft.com/office/powerpoint/2010/main" val="41714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312F7F4-D95C-A91A-FD30-6BE42D3628F7}"/>
              </a:ext>
            </a:extLst>
          </p:cNvPr>
          <p:cNvSpPr/>
          <p:nvPr/>
        </p:nvSpPr>
        <p:spPr bwMode="gray">
          <a:xfrm>
            <a:off x="6024716" y="1717523"/>
            <a:ext cx="6250908" cy="6250908"/>
          </a:xfrm>
          <a:prstGeom prst="ellipse">
            <a:avLst/>
          </a:prstGeom>
          <a:solidFill>
            <a:schemeClr val="bg1"/>
          </a:solidFill>
          <a:ln w="22225" cap="rnd" algn="ctr">
            <a:noFill/>
            <a:prstDash val="sysDot"/>
            <a:miter lim="800000"/>
            <a:headEnd/>
            <a:tailEnd/>
          </a:ln>
          <a:effectLst>
            <a:glow rad="264445">
              <a:schemeClr val="bg1">
                <a:lumMod val="65000"/>
                <a:alpha val="7000"/>
              </a:schemeClr>
            </a:glow>
          </a:effectLst>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8AB5E76A-0509-4038-AF2A-A68E77C6482D}"/>
              </a:ext>
            </a:extLst>
          </p:cNvPr>
          <p:cNvSpPr txBox="1"/>
          <p:nvPr/>
        </p:nvSpPr>
        <p:spPr>
          <a:xfrm>
            <a:off x="6887162" y="2680144"/>
            <a:ext cx="4606259" cy="923073"/>
          </a:xfrm>
          <a:prstGeom prst="rect">
            <a:avLst/>
          </a:prstGeom>
          <a:noFill/>
        </p:spPr>
        <p:txBody>
          <a:bodyPr wrap="square" lIns="0" tIns="0" rIns="0" bIns="0" rtlCol="0" anchor="t">
            <a:spAutoFit/>
          </a:bodyPr>
          <a:lstStyle/>
          <a:p>
            <a:pPr algn="ctr" defTabSz="1632674" fontAlgn="base">
              <a:spcBef>
                <a:spcPct val="50000"/>
              </a:spcBef>
              <a:spcAft>
                <a:spcPct val="0"/>
              </a:spcAft>
              <a:buClr>
                <a:srgbClr val="F0AB00"/>
              </a:buClr>
              <a:buSzPct val="80000"/>
              <a:defRPr/>
            </a:pPr>
            <a:r>
              <a:rPr lang="en-US" sz="2950" b="1" kern="0" dirty="0">
                <a:solidFill>
                  <a:srgbClr val="000000"/>
                </a:solidFill>
                <a:latin typeface="Century Gothic"/>
                <a:ea typeface="Arial Unicode MS"/>
                <a:cs typeface="Arial Unicode MS"/>
              </a:rPr>
              <a:t>SAP Global </a:t>
            </a:r>
            <a:br>
              <a:rPr lang="en-US" sz="2950" b="1" kern="0" dirty="0">
                <a:latin typeface="Century Gothic"/>
                <a:ea typeface="Arial Unicode MS" pitchFamily="34" charset="-128"/>
                <a:cs typeface="Arial Unicode MS" pitchFamily="34" charset="-128"/>
              </a:rPr>
            </a:br>
            <a:r>
              <a:rPr lang="en-US" sz="2950" b="1" kern="0" dirty="0">
                <a:solidFill>
                  <a:srgbClr val="000000"/>
                </a:solidFill>
                <a:latin typeface="Century Gothic"/>
                <a:ea typeface="Arial Unicode MS"/>
                <a:cs typeface="Arial Unicode MS"/>
              </a:rPr>
              <a:t>Trade Services</a:t>
            </a:r>
          </a:p>
        </p:txBody>
      </p:sp>
      <p:sp>
        <p:nvSpPr>
          <p:cNvPr id="29" name="Text Placeholder 2">
            <a:extLst>
              <a:ext uri="{FF2B5EF4-FFF2-40B4-BE49-F238E27FC236}">
                <a16:creationId xmlns:a16="http://schemas.microsoft.com/office/drawing/2014/main" id="{99811434-D380-8D75-E4AF-991283B76F60}"/>
              </a:ext>
            </a:extLst>
          </p:cNvPr>
          <p:cNvSpPr txBox="1">
            <a:spLocks/>
          </p:cNvSpPr>
          <p:nvPr/>
        </p:nvSpPr>
        <p:spPr bwMode="gray">
          <a:xfrm>
            <a:off x="8280632" y="8933264"/>
            <a:ext cx="6676989" cy="1054555"/>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n-US" sz="1800" dirty="0">
                <a:solidFill>
                  <a:srgbClr val="000000"/>
                </a:solidFill>
                <a:latin typeface="Century Gothic"/>
              </a:rPr>
              <a:t>Manage Intrastat declarations by providing statistical data in a country-specific format for intra-European trade between EU member states, submitted to the respective customs authority.</a:t>
            </a:r>
          </a:p>
        </p:txBody>
      </p:sp>
      <p:sp>
        <p:nvSpPr>
          <p:cNvPr id="64" name="Rounded Rectangle 63">
            <a:extLst>
              <a:ext uri="{FF2B5EF4-FFF2-40B4-BE49-F238E27FC236}">
                <a16:creationId xmlns:a16="http://schemas.microsoft.com/office/drawing/2014/main" id="{28369F36-AB4C-DFEE-82F2-2C49DB8161BF}"/>
              </a:ext>
            </a:extLst>
          </p:cNvPr>
          <p:cNvSpPr/>
          <p:nvPr/>
        </p:nvSpPr>
        <p:spPr bwMode="gray">
          <a:xfrm>
            <a:off x="7275162" y="3815838"/>
            <a:ext cx="3535323" cy="966027"/>
          </a:xfrm>
          <a:prstGeom prst="roundRect">
            <a:avLst>
              <a:gd name="adj" fmla="val 50000"/>
            </a:avLst>
          </a:prstGeom>
          <a:solidFill>
            <a:schemeClr val="tx2"/>
          </a:solidFill>
          <a:ln w="25400" algn="ctr">
            <a:noFill/>
            <a:miter lim="800000"/>
            <a:headEnd/>
            <a:tailEnd/>
          </a:ln>
        </p:spPr>
        <p:txBody>
          <a:bodyPr lIns="0" tIns="0" rIns="0" bIns="0" rtlCol="0" anchor="ctr"/>
          <a:lstStyle/>
          <a:p>
            <a:pPr algn="ctr" defTabSz="1371189" fontAlgn="base">
              <a:spcBef>
                <a:spcPct val="50000"/>
              </a:spcBef>
              <a:spcAft>
                <a:spcPct val="0"/>
              </a:spcAft>
              <a:buClr>
                <a:srgbClr val="F0AB00"/>
              </a:buClr>
              <a:buSzPct val="80000"/>
              <a:defRPr/>
            </a:pPr>
            <a:r>
              <a:rPr lang="en-US" sz="1950" b="1" dirty="0">
                <a:solidFill>
                  <a:srgbClr val="FFFFFF"/>
                </a:solidFill>
                <a:latin typeface="Century Gothic"/>
              </a:rPr>
              <a:t>Import &amp; Export Management</a:t>
            </a:r>
          </a:p>
        </p:txBody>
      </p:sp>
      <p:sp>
        <p:nvSpPr>
          <p:cNvPr id="69" name="Rounded Rectangle 68">
            <a:extLst>
              <a:ext uri="{FF2B5EF4-FFF2-40B4-BE49-F238E27FC236}">
                <a16:creationId xmlns:a16="http://schemas.microsoft.com/office/drawing/2014/main" id="{7CF618FA-0582-24D9-CCFB-0D05DF4789BD}"/>
              </a:ext>
            </a:extLst>
          </p:cNvPr>
          <p:cNvSpPr/>
          <p:nvPr/>
        </p:nvSpPr>
        <p:spPr bwMode="gray">
          <a:xfrm>
            <a:off x="7370664" y="5886317"/>
            <a:ext cx="3546672" cy="958427"/>
          </a:xfrm>
          <a:prstGeom prst="roundRect">
            <a:avLst>
              <a:gd name="adj" fmla="val 50000"/>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r>
              <a:rPr lang="en-US" sz="1950" b="1" dirty="0">
                <a:solidFill>
                  <a:srgbClr val="FFFFFF"/>
                </a:solidFill>
                <a:latin typeface="Century Gothic"/>
              </a:rPr>
              <a:t>Free Trade Agreements</a:t>
            </a:r>
          </a:p>
        </p:txBody>
      </p:sp>
      <p:grpSp>
        <p:nvGrpSpPr>
          <p:cNvPr id="70" name="Group 69">
            <a:extLst>
              <a:ext uri="{FF2B5EF4-FFF2-40B4-BE49-F238E27FC236}">
                <a16:creationId xmlns:a16="http://schemas.microsoft.com/office/drawing/2014/main" id="{10B0E436-D257-676E-222F-30EA656549F3}"/>
              </a:ext>
            </a:extLst>
          </p:cNvPr>
          <p:cNvGrpSpPr/>
          <p:nvPr/>
        </p:nvGrpSpPr>
        <p:grpSpPr>
          <a:xfrm>
            <a:off x="6274403" y="4847996"/>
            <a:ext cx="5636883" cy="981786"/>
            <a:chOff x="6692783" y="3466215"/>
            <a:chExt cx="3055090" cy="571956"/>
          </a:xfrm>
          <a:solidFill>
            <a:schemeClr val="tx2"/>
          </a:solidFill>
        </p:grpSpPr>
        <p:sp>
          <p:nvSpPr>
            <p:cNvPr id="71" name="Rounded Rectangle 70">
              <a:extLst>
                <a:ext uri="{FF2B5EF4-FFF2-40B4-BE49-F238E27FC236}">
                  <a16:creationId xmlns:a16="http://schemas.microsoft.com/office/drawing/2014/main" id="{5F961814-E49A-D1EF-4516-2ABF3D85C5D4}"/>
                </a:ext>
              </a:extLst>
            </p:cNvPr>
            <p:cNvSpPr/>
            <p:nvPr/>
          </p:nvSpPr>
          <p:spPr bwMode="gray">
            <a:xfrm>
              <a:off x="6692783" y="3466215"/>
              <a:ext cx="1672342" cy="562776"/>
            </a:xfrm>
            <a:prstGeom prst="roundRect">
              <a:avLst>
                <a:gd name="adj" fmla="val 50000"/>
              </a:avLst>
            </a:prstGeom>
            <a:grpFill/>
            <a:ln w="25400" algn="ctr">
              <a:noFill/>
              <a:miter lim="800000"/>
              <a:headEnd/>
              <a:tailEnd/>
            </a:ln>
          </p:spPr>
          <p:txBody>
            <a:bodyPr lIns="134966" tIns="107972" rIns="134966" bIns="107972" rtlCol="0" anchor="ctr"/>
            <a:lstStyle/>
            <a:p>
              <a:pPr defTabSz="1371189" fontAlgn="base">
                <a:spcBef>
                  <a:spcPct val="50000"/>
                </a:spcBef>
                <a:spcAft>
                  <a:spcPct val="0"/>
                </a:spcAft>
                <a:buClr>
                  <a:srgbClr val="F0AB00"/>
                </a:buClr>
                <a:buSzPct val="80000"/>
                <a:defRPr/>
              </a:pPr>
              <a:r>
                <a:rPr lang="en-US" sz="1950" b="1" dirty="0">
                  <a:solidFill>
                    <a:srgbClr val="FFFFFF"/>
                  </a:solidFill>
                  <a:latin typeface="Century Gothic"/>
                </a:rPr>
                <a:t>Sanctioned </a:t>
              </a:r>
              <a:br>
                <a:rPr lang="en-US" sz="1950" b="1" dirty="0">
                  <a:latin typeface="Century Gothic"/>
                </a:rPr>
              </a:br>
              <a:r>
                <a:rPr lang="en-US" sz="1950" b="1" dirty="0">
                  <a:solidFill>
                    <a:srgbClr val="FFFFFF"/>
                  </a:solidFill>
                  <a:latin typeface="Century Gothic"/>
                </a:rPr>
                <a:t>Party Screening</a:t>
              </a:r>
            </a:p>
          </p:txBody>
        </p:sp>
        <p:sp>
          <p:nvSpPr>
            <p:cNvPr id="72" name="Rounded Rectangle 71">
              <a:extLst>
                <a:ext uri="{FF2B5EF4-FFF2-40B4-BE49-F238E27FC236}">
                  <a16:creationId xmlns:a16="http://schemas.microsoft.com/office/drawing/2014/main" id="{A7EFAF62-C34A-7D81-7534-4E9CCFC521A2}"/>
                </a:ext>
              </a:extLst>
            </p:cNvPr>
            <p:cNvSpPr/>
            <p:nvPr/>
          </p:nvSpPr>
          <p:spPr bwMode="gray">
            <a:xfrm>
              <a:off x="8193219" y="3475396"/>
              <a:ext cx="1554654" cy="562775"/>
            </a:xfrm>
            <a:prstGeom prst="roundRect">
              <a:avLst>
                <a:gd name="adj" fmla="val 50000"/>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r>
                <a:rPr lang="en-US" sz="1950" b="1" dirty="0">
                  <a:solidFill>
                    <a:srgbClr val="FFFFFF"/>
                  </a:solidFill>
                  <a:latin typeface="+mj-lt"/>
                </a:rPr>
                <a:t> </a:t>
              </a:r>
              <a:r>
                <a:rPr lang="en-US" sz="1950" b="1" dirty="0">
                  <a:solidFill>
                    <a:srgbClr val="FFFFFF"/>
                  </a:solidFill>
                  <a:latin typeface="Century Gothic"/>
                </a:rPr>
                <a:t>Reporting</a:t>
              </a:r>
            </a:p>
          </p:txBody>
        </p:sp>
      </p:grpSp>
      <p:grpSp>
        <p:nvGrpSpPr>
          <p:cNvPr id="73" name="Group 72">
            <a:extLst>
              <a:ext uri="{FF2B5EF4-FFF2-40B4-BE49-F238E27FC236}">
                <a16:creationId xmlns:a16="http://schemas.microsoft.com/office/drawing/2014/main" id="{436ABDBD-859A-F52C-C2C2-126487A68CE2}"/>
              </a:ext>
            </a:extLst>
          </p:cNvPr>
          <p:cNvGrpSpPr/>
          <p:nvPr/>
        </p:nvGrpSpPr>
        <p:grpSpPr>
          <a:xfrm>
            <a:off x="8542356" y="4729895"/>
            <a:ext cx="1198686" cy="1198686"/>
            <a:chOff x="5502057" y="3436043"/>
            <a:chExt cx="780599" cy="780599"/>
          </a:xfrm>
        </p:grpSpPr>
        <p:sp>
          <p:nvSpPr>
            <p:cNvPr id="74" name="Oval 73">
              <a:extLst>
                <a:ext uri="{FF2B5EF4-FFF2-40B4-BE49-F238E27FC236}">
                  <a16:creationId xmlns:a16="http://schemas.microsoft.com/office/drawing/2014/main" id="{1C95BAD6-6EE1-1C88-AC6B-D166FB8130E0}"/>
                </a:ext>
              </a:extLst>
            </p:cNvPr>
            <p:cNvSpPr/>
            <p:nvPr/>
          </p:nvSpPr>
          <p:spPr bwMode="gray">
            <a:xfrm>
              <a:off x="5502057" y="3436043"/>
              <a:ext cx="780599" cy="780599"/>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75" name="Oval 74">
              <a:extLst>
                <a:ext uri="{FF2B5EF4-FFF2-40B4-BE49-F238E27FC236}">
                  <a16:creationId xmlns:a16="http://schemas.microsoft.com/office/drawing/2014/main" id="{B7455F0A-0038-8861-810A-98FBA4D57D2B}"/>
                </a:ext>
              </a:extLst>
            </p:cNvPr>
            <p:cNvSpPr/>
            <p:nvPr/>
          </p:nvSpPr>
          <p:spPr bwMode="gray">
            <a:xfrm>
              <a:off x="5616575" y="3554899"/>
              <a:ext cx="542889" cy="542889"/>
            </a:xfrm>
            <a:prstGeom prst="ellipse">
              <a:avLst/>
            </a:prstGeom>
            <a:solidFill>
              <a:schemeClr val="accent3"/>
            </a:solidFill>
            <a:ln w="0" algn="ctr">
              <a:solidFill>
                <a:schemeClr val="bg1"/>
              </a:solid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a:ea typeface="Arial Unicode MS" pitchFamily="34" charset="-128"/>
                <a:cs typeface="Arial Unicode MS" pitchFamily="34" charset="-128"/>
              </a:endParaRPr>
            </a:p>
          </p:txBody>
        </p:sp>
        <p:sp>
          <p:nvSpPr>
            <p:cNvPr id="76" name="Freeform 75">
              <a:extLst>
                <a:ext uri="{FF2B5EF4-FFF2-40B4-BE49-F238E27FC236}">
                  <a16:creationId xmlns:a16="http://schemas.microsoft.com/office/drawing/2014/main" id="{4E8B2EF1-E04C-6F0C-AD70-EFC11BFD2F94}"/>
                </a:ext>
              </a:extLst>
            </p:cNvPr>
            <p:cNvSpPr/>
            <p:nvPr/>
          </p:nvSpPr>
          <p:spPr bwMode="gray">
            <a:xfrm>
              <a:off x="5749577" y="3721128"/>
              <a:ext cx="276882" cy="210431"/>
            </a:xfrm>
            <a:custGeom>
              <a:avLst/>
              <a:gdLst>
                <a:gd name="connsiteX0" fmla="*/ 0 w 171880"/>
                <a:gd name="connsiteY0" fmla="*/ 61877 h 130629"/>
                <a:gd name="connsiteX1" fmla="*/ 68752 w 171880"/>
                <a:gd name="connsiteY1" fmla="*/ 130629 h 130629"/>
                <a:gd name="connsiteX2" fmla="*/ 171880 w 171880"/>
                <a:gd name="connsiteY2" fmla="*/ 0 h 130629"/>
                <a:gd name="connsiteX3" fmla="*/ 171880 w 171880"/>
                <a:gd name="connsiteY3" fmla="*/ 0 h 130629"/>
              </a:gdLst>
              <a:ahLst/>
              <a:cxnLst>
                <a:cxn ang="0">
                  <a:pos x="connsiteX0" y="connsiteY0"/>
                </a:cxn>
                <a:cxn ang="0">
                  <a:pos x="connsiteX1" y="connsiteY1"/>
                </a:cxn>
                <a:cxn ang="0">
                  <a:pos x="connsiteX2" y="connsiteY2"/>
                </a:cxn>
                <a:cxn ang="0">
                  <a:pos x="connsiteX3" y="connsiteY3"/>
                </a:cxn>
              </a:cxnLst>
              <a:rect l="l" t="t" r="r" b="b"/>
              <a:pathLst>
                <a:path w="171880" h="130629">
                  <a:moveTo>
                    <a:pt x="0" y="61877"/>
                  </a:moveTo>
                  <a:lnTo>
                    <a:pt x="68752" y="130629"/>
                  </a:lnTo>
                  <a:lnTo>
                    <a:pt x="171880" y="0"/>
                  </a:lnTo>
                  <a:lnTo>
                    <a:pt x="171880" y="0"/>
                  </a:lnTo>
                </a:path>
              </a:pathLst>
            </a:custGeom>
            <a:noFill/>
            <a:ln w="34925" cap="rnd" algn="ctr">
              <a:solidFill>
                <a:schemeClr val="bg1"/>
              </a:solidFill>
              <a:miter lim="800000"/>
              <a:headEnd/>
              <a:tailEnd/>
            </a:ln>
          </p:spPr>
          <p:txBody>
            <a:bodyPr rtlCol="0" anchor="ctr"/>
            <a:lstStyle/>
            <a:p>
              <a:pPr algn="ctr" defTabSz="1632674">
                <a:defRPr/>
              </a:pPr>
              <a:endParaRPr lang="en-US" sz="3149" dirty="0">
                <a:solidFill>
                  <a:srgbClr val="000000"/>
                </a:solidFill>
                <a:latin typeface="Arial"/>
              </a:endParaRPr>
            </a:p>
          </p:txBody>
        </p:sp>
      </p:grpSp>
      <p:grpSp>
        <p:nvGrpSpPr>
          <p:cNvPr id="9" name="Group 8">
            <a:extLst>
              <a:ext uri="{FF2B5EF4-FFF2-40B4-BE49-F238E27FC236}">
                <a16:creationId xmlns:a16="http://schemas.microsoft.com/office/drawing/2014/main" id="{1B3C5C95-DD12-86B8-AB00-FAFC2DAE4BA5}"/>
              </a:ext>
            </a:extLst>
          </p:cNvPr>
          <p:cNvGrpSpPr/>
          <p:nvPr/>
        </p:nvGrpSpPr>
        <p:grpSpPr>
          <a:xfrm>
            <a:off x="11880068" y="3839972"/>
            <a:ext cx="424812" cy="424812"/>
            <a:chOff x="8886175" y="1119707"/>
            <a:chExt cx="536282" cy="536282"/>
          </a:xfrm>
          <a:solidFill>
            <a:srgbClr val="11B3FF"/>
          </a:solidFill>
        </p:grpSpPr>
        <p:sp>
          <p:nvSpPr>
            <p:cNvPr id="10" name="Teardrop 9">
              <a:extLst>
                <a:ext uri="{FF2B5EF4-FFF2-40B4-BE49-F238E27FC236}">
                  <a16:creationId xmlns:a16="http://schemas.microsoft.com/office/drawing/2014/main" id="{1B3C6484-4034-AE9D-1A80-0A321B1F44D3}"/>
                </a:ext>
              </a:extLst>
            </p:cNvPr>
            <p:cNvSpPr/>
            <p:nvPr/>
          </p:nvSpPr>
          <p:spPr bwMode="gray">
            <a:xfrm>
              <a:off x="8886175" y="1119707"/>
              <a:ext cx="536282" cy="536282"/>
            </a:xfrm>
            <a:prstGeom prst="teardrop">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1" name="Graphic 10">
              <a:extLst>
                <a:ext uri="{FF2B5EF4-FFF2-40B4-BE49-F238E27FC236}">
                  <a16:creationId xmlns:a16="http://schemas.microsoft.com/office/drawing/2014/main" id="{948D2BDA-03F7-DC87-FD2D-876B6B0A9B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8927" y="1202196"/>
              <a:ext cx="489832" cy="378507"/>
            </a:xfrm>
            <a:prstGeom prst="rect">
              <a:avLst/>
            </a:prstGeom>
          </p:spPr>
        </p:pic>
      </p:grpSp>
      <p:grpSp>
        <p:nvGrpSpPr>
          <p:cNvPr id="12" name="Group 11">
            <a:extLst>
              <a:ext uri="{FF2B5EF4-FFF2-40B4-BE49-F238E27FC236}">
                <a16:creationId xmlns:a16="http://schemas.microsoft.com/office/drawing/2014/main" id="{7F9F7FE8-737F-E156-822A-C12C0840673A}"/>
              </a:ext>
            </a:extLst>
          </p:cNvPr>
          <p:cNvGrpSpPr/>
          <p:nvPr/>
        </p:nvGrpSpPr>
        <p:grpSpPr>
          <a:xfrm>
            <a:off x="11873169" y="5985237"/>
            <a:ext cx="424812" cy="424812"/>
            <a:chOff x="8886175" y="1119707"/>
            <a:chExt cx="536282" cy="536282"/>
          </a:xfrm>
          <a:solidFill>
            <a:srgbClr val="056FF3"/>
          </a:solidFill>
        </p:grpSpPr>
        <p:sp>
          <p:nvSpPr>
            <p:cNvPr id="13" name="Teardrop 12">
              <a:extLst>
                <a:ext uri="{FF2B5EF4-FFF2-40B4-BE49-F238E27FC236}">
                  <a16:creationId xmlns:a16="http://schemas.microsoft.com/office/drawing/2014/main" id="{C902B4A7-BCB6-F217-6AF3-53C31E90702F}"/>
                </a:ext>
              </a:extLst>
            </p:cNvPr>
            <p:cNvSpPr/>
            <p:nvPr/>
          </p:nvSpPr>
          <p:spPr bwMode="gray">
            <a:xfrm rot="2700000">
              <a:off x="8886175" y="1119707"/>
              <a:ext cx="536282" cy="536282"/>
            </a:xfrm>
            <a:prstGeom prst="teardrop">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4" name="Graphic 13">
              <a:extLst>
                <a:ext uri="{FF2B5EF4-FFF2-40B4-BE49-F238E27FC236}">
                  <a16:creationId xmlns:a16="http://schemas.microsoft.com/office/drawing/2014/main" id="{2E26F17F-CD87-5CA9-B073-C83CC58734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8927" y="1202196"/>
              <a:ext cx="489832" cy="378507"/>
            </a:xfrm>
            <a:prstGeom prst="rect">
              <a:avLst/>
            </a:prstGeom>
          </p:spPr>
        </p:pic>
      </p:grpSp>
      <p:grpSp>
        <p:nvGrpSpPr>
          <p:cNvPr id="20" name="Group 19">
            <a:extLst>
              <a:ext uri="{FF2B5EF4-FFF2-40B4-BE49-F238E27FC236}">
                <a16:creationId xmlns:a16="http://schemas.microsoft.com/office/drawing/2014/main" id="{558124DE-6151-19CA-8AE5-B75B3D9BDF11}"/>
              </a:ext>
            </a:extLst>
          </p:cNvPr>
          <p:cNvGrpSpPr/>
          <p:nvPr/>
        </p:nvGrpSpPr>
        <p:grpSpPr>
          <a:xfrm>
            <a:off x="6525344" y="6903000"/>
            <a:ext cx="424812" cy="424812"/>
            <a:chOff x="9338909" y="5179849"/>
            <a:chExt cx="283282" cy="283282"/>
          </a:xfrm>
          <a:solidFill>
            <a:srgbClr val="0240B0"/>
          </a:solidFill>
        </p:grpSpPr>
        <p:sp>
          <p:nvSpPr>
            <p:cNvPr id="21" name="Teardrop 20">
              <a:extLst>
                <a:ext uri="{FF2B5EF4-FFF2-40B4-BE49-F238E27FC236}">
                  <a16:creationId xmlns:a16="http://schemas.microsoft.com/office/drawing/2014/main" id="{90FCAEF1-6245-3C08-4F80-957356E105C2}"/>
                </a:ext>
              </a:extLst>
            </p:cNvPr>
            <p:cNvSpPr/>
            <p:nvPr/>
          </p:nvSpPr>
          <p:spPr bwMode="gray">
            <a:xfrm rot="16200000" flipH="1">
              <a:off x="9338909" y="5179849"/>
              <a:ext cx="283282" cy="283282"/>
            </a:xfrm>
            <a:prstGeom prst="teardrop">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22" name="Graphic 21">
              <a:extLst>
                <a:ext uri="{FF2B5EF4-FFF2-40B4-BE49-F238E27FC236}">
                  <a16:creationId xmlns:a16="http://schemas.microsoft.com/office/drawing/2014/main" id="{0AFE9079-563A-C640-12D5-3F1193D46C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927" y="5223422"/>
              <a:ext cx="258746" cy="199940"/>
            </a:xfrm>
            <a:prstGeom prst="rect">
              <a:avLst/>
            </a:prstGeom>
          </p:spPr>
        </p:pic>
      </p:grpSp>
      <p:grpSp>
        <p:nvGrpSpPr>
          <p:cNvPr id="38" name="Group 37">
            <a:extLst>
              <a:ext uri="{FF2B5EF4-FFF2-40B4-BE49-F238E27FC236}">
                <a16:creationId xmlns:a16="http://schemas.microsoft.com/office/drawing/2014/main" id="{36631C34-51CE-DDD4-4324-98A039E51C1E}"/>
              </a:ext>
            </a:extLst>
          </p:cNvPr>
          <p:cNvGrpSpPr/>
          <p:nvPr/>
        </p:nvGrpSpPr>
        <p:grpSpPr>
          <a:xfrm>
            <a:off x="5868362" y="4095362"/>
            <a:ext cx="424812" cy="424812"/>
            <a:chOff x="9338909" y="5179849"/>
            <a:chExt cx="283282" cy="283282"/>
          </a:xfrm>
        </p:grpSpPr>
        <p:sp>
          <p:nvSpPr>
            <p:cNvPr id="39" name="Teardrop 38">
              <a:extLst>
                <a:ext uri="{FF2B5EF4-FFF2-40B4-BE49-F238E27FC236}">
                  <a16:creationId xmlns:a16="http://schemas.microsoft.com/office/drawing/2014/main" id="{F1431F81-C062-FEDA-7A3C-2DDCE622AA78}"/>
                </a:ext>
              </a:extLst>
            </p:cNvPr>
            <p:cNvSpPr/>
            <p:nvPr/>
          </p:nvSpPr>
          <p:spPr bwMode="gray">
            <a:xfrm rot="18900000" flipH="1">
              <a:off x="9338909" y="5179849"/>
              <a:ext cx="283282" cy="283282"/>
            </a:xfrm>
            <a:prstGeom prst="teardrop">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42" name="Graphic 41">
              <a:extLst>
                <a:ext uri="{FF2B5EF4-FFF2-40B4-BE49-F238E27FC236}">
                  <a16:creationId xmlns:a16="http://schemas.microsoft.com/office/drawing/2014/main" id="{7D140CE5-6B05-7170-083F-B29F9B62C7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0927" y="5223422"/>
              <a:ext cx="258746" cy="199940"/>
            </a:xfrm>
            <a:prstGeom prst="rect">
              <a:avLst/>
            </a:prstGeom>
          </p:spPr>
        </p:pic>
      </p:grpSp>
      <p:grpSp>
        <p:nvGrpSpPr>
          <p:cNvPr id="49" name="Group 48">
            <a:extLst>
              <a:ext uri="{FF2B5EF4-FFF2-40B4-BE49-F238E27FC236}">
                <a16:creationId xmlns:a16="http://schemas.microsoft.com/office/drawing/2014/main" id="{982ED94B-4B3D-19D2-3408-52AFC575376C}"/>
              </a:ext>
            </a:extLst>
          </p:cNvPr>
          <p:cNvGrpSpPr/>
          <p:nvPr/>
        </p:nvGrpSpPr>
        <p:grpSpPr>
          <a:xfrm>
            <a:off x="8975670" y="7783458"/>
            <a:ext cx="424812" cy="424812"/>
            <a:chOff x="9338909" y="5179849"/>
            <a:chExt cx="283282" cy="283282"/>
          </a:xfrm>
        </p:grpSpPr>
        <p:sp>
          <p:nvSpPr>
            <p:cNvPr id="50" name="Teardrop 49">
              <a:extLst>
                <a:ext uri="{FF2B5EF4-FFF2-40B4-BE49-F238E27FC236}">
                  <a16:creationId xmlns:a16="http://schemas.microsoft.com/office/drawing/2014/main" id="{1513F4D7-5A4C-8C5B-313E-17A70E38607C}"/>
                </a:ext>
              </a:extLst>
            </p:cNvPr>
            <p:cNvSpPr/>
            <p:nvPr/>
          </p:nvSpPr>
          <p:spPr bwMode="gray">
            <a:xfrm rot="13500000" flipH="1">
              <a:off x="9338909" y="5179849"/>
              <a:ext cx="283282" cy="283282"/>
            </a:xfrm>
            <a:prstGeom prst="teardrop">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dirty="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51" name="Graphic 50">
              <a:extLst>
                <a:ext uri="{FF2B5EF4-FFF2-40B4-BE49-F238E27FC236}">
                  <a16:creationId xmlns:a16="http://schemas.microsoft.com/office/drawing/2014/main" id="{9E447EEA-74D0-2CB0-F79E-5E43EE9EB1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0927" y="5223422"/>
              <a:ext cx="258746" cy="199940"/>
            </a:xfrm>
            <a:prstGeom prst="rect">
              <a:avLst/>
            </a:prstGeom>
          </p:spPr>
        </p:pic>
      </p:grpSp>
      <p:pic>
        <p:nvPicPr>
          <p:cNvPr id="6" name="Graphic 5">
            <a:extLst>
              <a:ext uri="{FF2B5EF4-FFF2-40B4-BE49-F238E27FC236}">
                <a16:creationId xmlns:a16="http://schemas.microsoft.com/office/drawing/2014/main" id="{62729D67-B6E0-F060-182E-B17D06E0D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11283" y="3887222"/>
            <a:ext cx="388019" cy="299832"/>
          </a:xfrm>
          <a:prstGeom prst="rect">
            <a:avLst/>
          </a:prstGeom>
        </p:spPr>
      </p:pic>
      <p:pic>
        <p:nvPicPr>
          <p:cNvPr id="7" name="Graphic 6">
            <a:extLst>
              <a:ext uri="{FF2B5EF4-FFF2-40B4-BE49-F238E27FC236}">
                <a16:creationId xmlns:a16="http://schemas.microsoft.com/office/drawing/2014/main" id="{97165D48-CC10-16E9-4F87-E09B870503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95320" y="6050489"/>
            <a:ext cx="388019" cy="299832"/>
          </a:xfrm>
          <a:prstGeom prst="rect">
            <a:avLst/>
          </a:prstGeom>
        </p:spPr>
      </p:pic>
      <p:pic>
        <p:nvPicPr>
          <p:cNvPr id="8" name="Graphic 7">
            <a:extLst>
              <a:ext uri="{FF2B5EF4-FFF2-40B4-BE49-F238E27FC236}">
                <a16:creationId xmlns:a16="http://schemas.microsoft.com/office/drawing/2014/main" id="{4FED7C50-18F9-45F5-52BD-345F150F34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5011" y="6965489"/>
            <a:ext cx="388019" cy="299832"/>
          </a:xfrm>
          <a:prstGeom prst="rect">
            <a:avLst/>
          </a:prstGeom>
        </p:spPr>
      </p:pic>
      <p:sp>
        <p:nvSpPr>
          <p:cNvPr id="33" name="Text Placeholder 2">
            <a:extLst>
              <a:ext uri="{FF2B5EF4-FFF2-40B4-BE49-F238E27FC236}">
                <a16:creationId xmlns:a16="http://schemas.microsoft.com/office/drawing/2014/main" id="{19336FDA-A485-6252-D0FA-8A40347C7530}"/>
              </a:ext>
            </a:extLst>
          </p:cNvPr>
          <p:cNvSpPr txBox="1">
            <a:spLocks/>
          </p:cNvSpPr>
          <p:nvPr/>
        </p:nvSpPr>
        <p:spPr bwMode="gray">
          <a:xfrm>
            <a:off x="1965142" y="7858091"/>
            <a:ext cx="4985015" cy="1324602"/>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n-US" sz="1800" dirty="0">
                <a:solidFill>
                  <a:srgbClr val="000000"/>
                </a:solidFill>
                <a:latin typeface="Century Gothic"/>
              </a:rPr>
              <a:t>Enable screening for sanctioned parties across sales, procurement and finance operations, </a:t>
            </a:r>
            <a:br>
              <a:rPr lang="en-US" sz="1800" dirty="0">
                <a:solidFill>
                  <a:srgbClr val="000000"/>
                </a:solidFill>
                <a:latin typeface="Century Gothic"/>
              </a:rPr>
            </a:br>
            <a:r>
              <a:rPr lang="en-US" sz="1800" dirty="0">
                <a:solidFill>
                  <a:srgbClr val="000000"/>
                </a:solidFill>
                <a:latin typeface="Century Gothic"/>
              </a:rPr>
              <a:t>with automatic blocking and streamlined review through work lists and user-friendly workflow </a:t>
            </a:r>
            <a:br>
              <a:rPr lang="en-US" sz="1800" dirty="0">
                <a:solidFill>
                  <a:srgbClr val="000000"/>
                </a:solidFill>
                <a:latin typeface="Century Gothic"/>
              </a:rPr>
            </a:br>
            <a:r>
              <a:rPr lang="en-US" sz="1800" dirty="0">
                <a:solidFill>
                  <a:srgbClr val="000000"/>
                </a:solidFill>
                <a:latin typeface="Century Gothic"/>
              </a:rPr>
              <a:t>for escalated cases and authorization</a:t>
            </a:r>
          </a:p>
        </p:txBody>
      </p:sp>
      <p:sp>
        <p:nvSpPr>
          <p:cNvPr id="41" name="TextBox 6">
            <a:extLst>
              <a:ext uri="{FF2B5EF4-FFF2-40B4-BE49-F238E27FC236}">
                <a16:creationId xmlns:a16="http://schemas.microsoft.com/office/drawing/2014/main" id="{1A786F8B-81AB-3A33-C9D3-CAC6720C368A}"/>
              </a:ext>
            </a:extLst>
          </p:cNvPr>
          <p:cNvSpPr txBox="1"/>
          <p:nvPr/>
        </p:nvSpPr>
        <p:spPr>
          <a:xfrm>
            <a:off x="2224146" y="6945896"/>
            <a:ext cx="4680060" cy="78418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a:solidFill>
                  <a:srgbClr val="000000"/>
                </a:solidFill>
                <a:latin typeface="Century Gothic"/>
                <a:ea typeface="Arial Unicode MS"/>
                <a:cs typeface="Arial Unicode MS"/>
              </a:rPr>
              <a:t>Sanctioned </a:t>
            </a:r>
            <a:br>
              <a:rPr lang="en-US" sz="2500" b="1" kern="0" dirty="0">
                <a:latin typeface="Century Gothic"/>
                <a:ea typeface="Arial Unicode MS" pitchFamily="34" charset="-128"/>
                <a:cs typeface="Arial Unicode MS" pitchFamily="34" charset="-128"/>
              </a:rPr>
            </a:br>
            <a:r>
              <a:rPr lang="en-US" sz="2500" b="1" kern="0" dirty="0">
                <a:solidFill>
                  <a:srgbClr val="000000"/>
                </a:solidFill>
                <a:latin typeface="Century Gothic"/>
                <a:ea typeface="Arial Unicode MS"/>
                <a:cs typeface="Arial Unicode MS"/>
              </a:rPr>
              <a:t>Party Screening</a:t>
            </a:r>
          </a:p>
        </p:txBody>
      </p:sp>
      <p:sp>
        <p:nvSpPr>
          <p:cNvPr id="43" name="TextBox 6">
            <a:extLst>
              <a:ext uri="{FF2B5EF4-FFF2-40B4-BE49-F238E27FC236}">
                <a16:creationId xmlns:a16="http://schemas.microsoft.com/office/drawing/2014/main" id="{005A045F-1426-E2F4-0F39-7CEA773C9A48}"/>
              </a:ext>
            </a:extLst>
          </p:cNvPr>
          <p:cNvSpPr txBox="1"/>
          <p:nvPr/>
        </p:nvSpPr>
        <p:spPr>
          <a:xfrm>
            <a:off x="8561990" y="8434790"/>
            <a:ext cx="4680060" cy="392095"/>
          </a:xfrm>
          <a:prstGeom prst="rect">
            <a:avLst/>
          </a:prstGeom>
          <a:noFill/>
        </p:spPr>
        <p:txBody>
          <a:bodyPr wrap="square" lIns="0" tIns="0" rIns="0" bIns="0" rtlCol="0">
            <a:spAutoFit/>
          </a:bodyPr>
          <a:lstStyle/>
          <a:p>
            <a:pPr defTabSz="1632674" fontAlgn="base">
              <a:spcBef>
                <a:spcPct val="50000"/>
              </a:spcBef>
              <a:spcAft>
                <a:spcPct val="0"/>
              </a:spcAft>
              <a:buClr>
                <a:srgbClr val="F0AB00"/>
              </a:buClr>
              <a:buSzPct val="80000"/>
              <a:defRPr/>
            </a:pPr>
            <a:r>
              <a:rPr lang="en-US" sz="2548" b="1" kern="0" dirty="0">
                <a:solidFill>
                  <a:srgbClr val="000000"/>
                </a:solidFill>
                <a:latin typeface="Century Gothic"/>
                <a:ea typeface="Arial Unicode MS" pitchFamily="34" charset="-128"/>
                <a:cs typeface="Arial Unicode MS" pitchFamily="34" charset="-128"/>
              </a:rPr>
              <a:t>Intrastat</a:t>
            </a:r>
          </a:p>
        </p:txBody>
      </p:sp>
      <p:grpSp>
        <p:nvGrpSpPr>
          <p:cNvPr id="60" name="Group 59">
            <a:extLst>
              <a:ext uri="{FF2B5EF4-FFF2-40B4-BE49-F238E27FC236}">
                <a16:creationId xmlns:a16="http://schemas.microsoft.com/office/drawing/2014/main" id="{35A9E6CA-84DA-9E12-47A8-23B445F62DAA}"/>
              </a:ext>
            </a:extLst>
          </p:cNvPr>
          <p:cNvGrpSpPr/>
          <p:nvPr/>
        </p:nvGrpSpPr>
        <p:grpSpPr>
          <a:xfrm>
            <a:off x="1970556" y="3139628"/>
            <a:ext cx="3184601" cy="2470280"/>
            <a:chOff x="431295" y="2995253"/>
            <a:chExt cx="2123620" cy="1647282"/>
          </a:xfrm>
        </p:grpSpPr>
        <p:sp>
          <p:nvSpPr>
            <p:cNvPr id="53" name="Text Placeholder 2">
              <a:extLst>
                <a:ext uri="{FF2B5EF4-FFF2-40B4-BE49-F238E27FC236}">
                  <a16:creationId xmlns:a16="http://schemas.microsoft.com/office/drawing/2014/main" id="{E94E2EC9-1E9F-8C4E-DB5C-99D1A97D52D6}"/>
                </a:ext>
              </a:extLst>
            </p:cNvPr>
            <p:cNvSpPr txBox="1">
              <a:spLocks/>
            </p:cNvSpPr>
            <p:nvPr/>
          </p:nvSpPr>
          <p:spPr bwMode="gray">
            <a:xfrm>
              <a:off x="435730" y="3604563"/>
              <a:ext cx="2118389" cy="1037972"/>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n-US" sz="1800" dirty="0">
                  <a:solidFill>
                    <a:srgbClr val="000000"/>
                  </a:solidFill>
                  <a:latin typeface="Century Gothic"/>
                  <a:cs typeface="72" panose="020B0503030000000003" pitchFamily="34" charset="0"/>
                </a:rPr>
                <a:t>Handle import/export customs, documentation, duties, and product classification, and optimize cost savings with trade strategies.</a:t>
              </a:r>
            </a:p>
          </p:txBody>
        </p:sp>
        <p:sp>
          <p:nvSpPr>
            <p:cNvPr id="55" name="TextBox 6">
              <a:extLst>
                <a:ext uri="{FF2B5EF4-FFF2-40B4-BE49-F238E27FC236}">
                  <a16:creationId xmlns:a16="http://schemas.microsoft.com/office/drawing/2014/main" id="{110EDCEF-F9BB-84FC-E9EF-A4429EEAC946}"/>
                </a:ext>
              </a:extLst>
            </p:cNvPr>
            <p:cNvSpPr txBox="1"/>
            <p:nvPr/>
          </p:nvSpPr>
          <p:spPr>
            <a:xfrm>
              <a:off x="598643" y="2995254"/>
              <a:ext cx="1956272" cy="52292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a:solidFill>
                    <a:srgbClr val="000000"/>
                  </a:solidFill>
                  <a:latin typeface="Century Gothic"/>
                  <a:ea typeface="Arial Unicode MS"/>
                  <a:cs typeface="Arial Unicode MS"/>
                </a:rPr>
                <a:t>Customs Management</a:t>
              </a:r>
            </a:p>
          </p:txBody>
        </p:sp>
        <p:sp>
          <p:nvSpPr>
            <p:cNvPr id="59" name="Rectangle 58">
              <a:extLst>
                <a:ext uri="{FF2B5EF4-FFF2-40B4-BE49-F238E27FC236}">
                  <a16:creationId xmlns:a16="http://schemas.microsoft.com/office/drawing/2014/main" id="{5F9CC41A-2F64-3D25-BD78-D82B80C85E1C}"/>
                </a:ext>
              </a:extLst>
            </p:cNvPr>
            <p:cNvSpPr/>
            <p:nvPr/>
          </p:nvSpPr>
          <p:spPr bwMode="gray">
            <a:xfrm rot="5400000" flipV="1">
              <a:off x="199300" y="3227248"/>
              <a:ext cx="523221" cy="59232"/>
            </a:xfrm>
            <a:prstGeom prst="rect">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sp>
        <p:nvSpPr>
          <p:cNvPr id="61" name="Text Placeholder 2">
            <a:extLst>
              <a:ext uri="{FF2B5EF4-FFF2-40B4-BE49-F238E27FC236}">
                <a16:creationId xmlns:a16="http://schemas.microsoft.com/office/drawing/2014/main" id="{BA084F9C-A98C-2F9C-A90F-3416157AEB9E}"/>
              </a:ext>
            </a:extLst>
          </p:cNvPr>
          <p:cNvSpPr txBox="1">
            <a:spLocks/>
          </p:cNvSpPr>
          <p:nvPr/>
        </p:nvSpPr>
        <p:spPr bwMode="gray">
          <a:xfrm>
            <a:off x="12806780" y="4095043"/>
            <a:ext cx="5161560" cy="978605"/>
          </a:xfrm>
          <a:prstGeom prst="rect">
            <a:avLst/>
          </a:prstGeom>
          <a:noFill/>
        </p:spPr>
        <p:txBody>
          <a:bodyPr vert="horz" lIns="0" tIns="0" rIns="0" bIns="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n-GB" sz="1800" dirty="0">
                <a:solidFill>
                  <a:srgbClr val="0F0F0F"/>
                </a:solidFill>
                <a:latin typeface="Century Gothic"/>
                <a:cs typeface="72" panose="020B0503030000000003" pitchFamily="34" charset="0"/>
              </a:rPr>
              <a:t>Ensure export/import compliance by checking transactions for embargoes, managing licenses, and using inline blocking/release for transactions.</a:t>
            </a:r>
            <a:endParaRPr lang="en-GB" sz="1800" dirty="0">
              <a:solidFill>
                <a:srgbClr val="000000"/>
              </a:solidFill>
              <a:latin typeface="Century Gothic"/>
              <a:cs typeface="72" panose="020B0503030000000003" pitchFamily="34" charset="0"/>
            </a:endParaRPr>
          </a:p>
        </p:txBody>
      </p:sp>
      <p:sp>
        <p:nvSpPr>
          <p:cNvPr id="62" name="TextBox 5">
            <a:extLst>
              <a:ext uri="{FF2B5EF4-FFF2-40B4-BE49-F238E27FC236}">
                <a16:creationId xmlns:a16="http://schemas.microsoft.com/office/drawing/2014/main" id="{CDEBAA39-21D4-A517-1570-DAC9EB9A97D1}"/>
              </a:ext>
            </a:extLst>
          </p:cNvPr>
          <p:cNvSpPr txBox="1"/>
          <p:nvPr/>
        </p:nvSpPr>
        <p:spPr>
          <a:xfrm>
            <a:off x="13064021" y="3156890"/>
            <a:ext cx="3176756" cy="78418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a:solidFill>
                  <a:srgbClr val="000000"/>
                </a:solidFill>
                <a:latin typeface="Century Gothic"/>
                <a:ea typeface="Arial Unicode MS"/>
                <a:cs typeface="Arial Unicode MS"/>
              </a:rPr>
              <a:t>Compliance </a:t>
            </a:r>
            <a:br>
              <a:rPr lang="en-US" sz="2500" b="1" kern="0" dirty="0">
                <a:latin typeface="Century Gothic"/>
                <a:ea typeface="Arial Unicode MS" pitchFamily="34" charset="-128"/>
                <a:cs typeface="Arial Unicode MS" pitchFamily="34" charset="-128"/>
              </a:rPr>
            </a:br>
            <a:r>
              <a:rPr lang="en-US" sz="2500" b="1" kern="0" dirty="0">
                <a:solidFill>
                  <a:srgbClr val="000000"/>
                </a:solidFill>
                <a:latin typeface="Century Gothic"/>
                <a:ea typeface="Arial Unicode MS"/>
                <a:cs typeface="Arial Unicode MS"/>
              </a:rPr>
              <a:t>Management</a:t>
            </a:r>
          </a:p>
        </p:txBody>
      </p:sp>
      <p:sp>
        <p:nvSpPr>
          <p:cNvPr id="63" name="Rectangle 62">
            <a:extLst>
              <a:ext uri="{FF2B5EF4-FFF2-40B4-BE49-F238E27FC236}">
                <a16:creationId xmlns:a16="http://schemas.microsoft.com/office/drawing/2014/main" id="{EAB0D6B1-C867-C923-2014-EAD436DCA7B4}"/>
              </a:ext>
            </a:extLst>
          </p:cNvPr>
          <p:cNvSpPr/>
          <p:nvPr/>
        </p:nvSpPr>
        <p:spPr bwMode="gray">
          <a:xfrm rot="5400000" flipV="1">
            <a:off x="12458879" y="3503162"/>
            <a:ext cx="784628" cy="88826"/>
          </a:xfrm>
          <a:prstGeom prst="rect">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67" name="TextBox 7">
            <a:extLst>
              <a:ext uri="{FF2B5EF4-FFF2-40B4-BE49-F238E27FC236}">
                <a16:creationId xmlns:a16="http://schemas.microsoft.com/office/drawing/2014/main" id="{0CDA8B3E-3349-CC1A-DA90-B93787FA511A}"/>
              </a:ext>
            </a:extLst>
          </p:cNvPr>
          <p:cNvSpPr txBox="1"/>
          <p:nvPr/>
        </p:nvSpPr>
        <p:spPr>
          <a:xfrm>
            <a:off x="13064020" y="5781960"/>
            <a:ext cx="3148652" cy="784189"/>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2500" b="1" kern="0" dirty="0">
                <a:solidFill>
                  <a:srgbClr val="000000"/>
                </a:solidFill>
                <a:latin typeface="Century Gothic"/>
                <a:ea typeface="Arial Unicode MS"/>
                <a:cs typeface="Arial Unicode MS"/>
              </a:rPr>
              <a:t>Trade Preference </a:t>
            </a:r>
            <a:br>
              <a:rPr lang="en-US" sz="2500" b="1" kern="0" dirty="0">
                <a:latin typeface="Century Gothic"/>
                <a:ea typeface="Arial Unicode MS" pitchFamily="34" charset="-128"/>
                <a:cs typeface="Arial Unicode MS" pitchFamily="34" charset="-128"/>
              </a:rPr>
            </a:br>
            <a:r>
              <a:rPr lang="en-US" sz="2500" b="1" kern="0" dirty="0">
                <a:solidFill>
                  <a:srgbClr val="000000"/>
                </a:solidFill>
                <a:latin typeface="Century Gothic"/>
                <a:ea typeface="Arial Unicode MS"/>
                <a:cs typeface="Arial Unicode MS"/>
              </a:rPr>
              <a:t>Management</a:t>
            </a:r>
          </a:p>
        </p:txBody>
      </p:sp>
      <p:sp>
        <p:nvSpPr>
          <p:cNvPr id="68" name="Rectangle 67">
            <a:extLst>
              <a:ext uri="{FF2B5EF4-FFF2-40B4-BE49-F238E27FC236}">
                <a16:creationId xmlns:a16="http://schemas.microsoft.com/office/drawing/2014/main" id="{A6265982-72A4-1D1E-96CA-67934422D19E}"/>
              </a:ext>
            </a:extLst>
          </p:cNvPr>
          <p:cNvSpPr/>
          <p:nvPr/>
        </p:nvSpPr>
        <p:spPr bwMode="gray">
          <a:xfrm rot="5400000" flipV="1">
            <a:off x="12458878" y="6129862"/>
            <a:ext cx="784628" cy="88826"/>
          </a:xfrm>
          <a:prstGeom prst="rect">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77" name="Text Placeholder 2">
            <a:extLst>
              <a:ext uri="{FF2B5EF4-FFF2-40B4-BE49-F238E27FC236}">
                <a16:creationId xmlns:a16="http://schemas.microsoft.com/office/drawing/2014/main" id="{8375882F-3F4F-CAC3-BDC0-4B46DCA96A53}"/>
              </a:ext>
            </a:extLst>
          </p:cNvPr>
          <p:cNvSpPr txBox="1">
            <a:spLocks/>
          </p:cNvSpPr>
          <p:nvPr/>
        </p:nvSpPr>
        <p:spPr bwMode="gray">
          <a:xfrm>
            <a:off x="12806777" y="6724541"/>
            <a:ext cx="4258376" cy="1017428"/>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n-US" sz="1800" dirty="0">
                <a:solidFill>
                  <a:srgbClr val="000000"/>
                </a:solidFill>
                <a:latin typeface="Century Gothic"/>
                <a:cs typeface="72" panose="020B0503030000000003" pitchFamily="34" charset="0"/>
              </a:rPr>
              <a:t>Leverage free trade agreement benefits with automated product qualification, requesting supplier declarations, and issuance of customers declarations.</a:t>
            </a:r>
          </a:p>
        </p:txBody>
      </p:sp>
      <p:sp>
        <p:nvSpPr>
          <p:cNvPr id="78" name="Rectangle 77">
            <a:extLst>
              <a:ext uri="{FF2B5EF4-FFF2-40B4-BE49-F238E27FC236}">
                <a16:creationId xmlns:a16="http://schemas.microsoft.com/office/drawing/2014/main" id="{C9CD59EC-8E00-6FED-DBDF-344B813E89BD}"/>
              </a:ext>
            </a:extLst>
          </p:cNvPr>
          <p:cNvSpPr/>
          <p:nvPr/>
        </p:nvSpPr>
        <p:spPr bwMode="gray">
          <a:xfrm rot="5400000" flipV="1">
            <a:off x="8030981" y="8580206"/>
            <a:ext cx="600782" cy="101480"/>
          </a:xfrm>
          <a:prstGeom prst="rect">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sp>
        <p:nvSpPr>
          <p:cNvPr id="79" name="Rectangle 78">
            <a:extLst>
              <a:ext uri="{FF2B5EF4-FFF2-40B4-BE49-F238E27FC236}">
                <a16:creationId xmlns:a16="http://schemas.microsoft.com/office/drawing/2014/main" id="{C1F17591-2A08-1D56-8CB0-75D3B5CF4F22}"/>
              </a:ext>
            </a:extLst>
          </p:cNvPr>
          <p:cNvSpPr/>
          <p:nvPr/>
        </p:nvSpPr>
        <p:spPr bwMode="gray">
          <a:xfrm rot="5400000" flipV="1">
            <a:off x="1625413" y="7283399"/>
            <a:ext cx="784628" cy="88826"/>
          </a:xfrm>
          <a:prstGeom prst="rect">
            <a:avLst/>
          </a:prstGeom>
          <a:solidFill>
            <a:srgbClr val="002A86"/>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nvGrpSpPr>
          <p:cNvPr id="83" name="Group 82">
            <a:extLst>
              <a:ext uri="{FF2B5EF4-FFF2-40B4-BE49-F238E27FC236}">
                <a16:creationId xmlns:a16="http://schemas.microsoft.com/office/drawing/2014/main" id="{DCF632E8-0AC0-E72D-7018-CE73F1D339D0}"/>
              </a:ext>
            </a:extLst>
          </p:cNvPr>
          <p:cNvGrpSpPr/>
          <p:nvPr/>
        </p:nvGrpSpPr>
        <p:grpSpPr>
          <a:xfrm>
            <a:off x="16412910" y="522936"/>
            <a:ext cx="1311651" cy="1249605"/>
            <a:chOff x="10944789" y="347821"/>
            <a:chExt cx="874662" cy="833287"/>
          </a:xfrm>
        </p:grpSpPr>
        <p:sp>
          <p:nvSpPr>
            <p:cNvPr id="84" name="Oval 83">
              <a:extLst>
                <a:ext uri="{FF2B5EF4-FFF2-40B4-BE49-F238E27FC236}">
                  <a16:creationId xmlns:a16="http://schemas.microsoft.com/office/drawing/2014/main" id="{EF243270-D352-EFD2-A94D-59226A769CCD}"/>
                </a:ext>
              </a:extLst>
            </p:cNvPr>
            <p:cNvSpPr/>
            <p:nvPr/>
          </p:nvSpPr>
          <p:spPr bwMode="gray">
            <a:xfrm>
              <a:off x="11091243" y="473587"/>
              <a:ext cx="581753" cy="581753"/>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dirty="0">
                <a:ea typeface="Arial Unicode MS" pitchFamily="34" charset="-128"/>
                <a:cs typeface="Arial Unicode MS" pitchFamily="34" charset="-128"/>
              </a:endParaRPr>
            </a:p>
          </p:txBody>
        </p:sp>
        <p:grpSp>
          <p:nvGrpSpPr>
            <p:cNvPr id="85" name="Group 84">
              <a:extLst>
                <a:ext uri="{FF2B5EF4-FFF2-40B4-BE49-F238E27FC236}">
                  <a16:creationId xmlns:a16="http://schemas.microsoft.com/office/drawing/2014/main" id="{85592046-A358-DEC7-D3E4-C7C16AFA51DD}"/>
                </a:ext>
              </a:extLst>
            </p:cNvPr>
            <p:cNvGrpSpPr/>
            <p:nvPr/>
          </p:nvGrpSpPr>
          <p:grpSpPr>
            <a:xfrm>
              <a:off x="10944789" y="347821"/>
              <a:ext cx="874662" cy="833287"/>
              <a:chOff x="9056322" y="247943"/>
              <a:chExt cx="874662" cy="833287"/>
            </a:xfrm>
          </p:grpSpPr>
          <p:graphicFrame>
            <p:nvGraphicFramePr>
              <p:cNvPr id="86" name="Chart 31">
                <a:extLst>
                  <a:ext uri="{FF2B5EF4-FFF2-40B4-BE49-F238E27FC236}">
                    <a16:creationId xmlns:a16="http://schemas.microsoft.com/office/drawing/2014/main" id="{7C5A6C5F-4A57-A063-80DE-BBB9FFACCA20}"/>
                  </a:ext>
                </a:extLst>
              </p:cNvPr>
              <p:cNvGraphicFramePr/>
              <p:nvPr/>
            </p:nvGraphicFramePr>
            <p:xfrm>
              <a:off x="9056322" y="247943"/>
              <a:ext cx="874662" cy="833287"/>
            </p:xfrm>
            <a:graphic>
              <a:graphicData uri="http://schemas.openxmlformats.org/drawingml/2006/chart">
                <c:chart xmlns:c="http://schemas.openxmlformats.org/drawingml/2006/chart" xmlns:r="http://schemas.openxmlformats.org/officeDocument/2006/relationships" r:id="rId11"/>
              </a:graphicData>
            </a:graphic>
          </p:graphicFrame>
          <p:sp>
            <p:nvSpPr>
              <p:cNvPr id="87" name="TextBox 23">
                <a:extLst>
                  <a:ext uri="{FF2B5EF4-FFF2-40B4-BE49-F238E27FC236}">
                    <a16:creationId xmlns:a16="http://schemas.microsoft.com/office/drawing/2014/main" id="{258EFDCE-B715-7347-AC43-9D0755FC70AD}"/>
                  </a:ext>
                </a:extLst>
              </p:cNvPr>
              <p:cNvSpPr txBox="1"/>
              <p:nvPr/>
            </p:nvSpPr>
            <p:spPr>
              <a:xfrm>
                <a:off x="9124245" y="549170"/>
                <a:ext cx="738817" cy="230893"/>
              </a:xfrm>
              <a:prstGeom prst="rect">
                <a:avLst/>
              </a:prstGeom>
              <a:noFill/>
            </p:spPr>
            <p:txBody>
              <a:bodyPr wrap="square" lIns="0" tIns="0" rIns="0" bIns="0" rtlCol="0">
                <a:spAutoFit/>
              </a:bodyPr>
              <a:lstStyle/>
              <a:p>
                <a:pPr algn="ctr" defTabSz="1632674" fontAlgn="base">
                  <a:spcBef>
                    <a:spcPct val="50000"/>
                  </a:spcBef>
                  <a:spcAft>
                    <a:spcPct val="0"/>
                  </a:spcAft>
                  <a:buClr>
                    <a:srgbClr val="F0AB00"/>
                  </a:buClr>
                  <a:buSzPct val="80000"/>
                  <a:defRPr/>
                </a:pPr>
                <a:r>
                  <a:rPr lang="en-US" sz="2250" b="1" kern="0" dirty="0">
                    <a:solidFill>
                      <a:srgbClr val="000000"/>
                    </a:solidFill>
                    <a:ea typeface="Arial Unicode MS" pitchFamily="34" charset="-128"/>
                    <a:cs typeface="Arial Unicode MS" pitchFamily="34" charset="-128"/>
                  </a:rPr>
                  <a:t>GTS</a:t>
                </a:r>
              </a:p>
            </p:txBody>
          </p:sp>
        </p:grpSp>
      </p:grpSp>
      <p:sp>
        <p:nvSpPr>
          <p:cNvPr id="16" name="Title 3">
            <a:extLst>
              <a:ext uri="{FF2B5EF4-FFF2-40B4-BE49-F238E27FC236}">
                <a16:creationId xmlns:a16="http://schemas.microsoft.com/office/drawing/2014/main" id="{8801D9E8-2B89-D276-17B4-BAF162BE4E9A}"/>
              </a:ext>
            </a:extLst>
          </p:cNvPr>
          <p:cNvSpPr>
            <a:spLocks noGrp="1"/>
          </p:cNvSpPr>
          <p:nvPr>
            <p:ph type="title"/>
          </p:nvPr>
        </p:nvSpPr>
        <p:spPr>
          <a:xfrm>
            <a:off x="0" y="0"/>
            <a:ext cx="0" cy="0"/>
          </a:xfrm>
        </p:spPr>
        <p:txBody>
          <a:bodyPr>
            <a:normAutofit fontScale="90000"/>
          </a:bodyPr>
          <a:lstStyle/>
          <a:p>
            <a:pPr algn="l"/>
            <a:br>
              <a:rPr lang="en-US" sz="4800" b="1" dirty="0">
                <a:solidFill>
                  <a:srgbClr val="0070C0"/>
                </a:solidFill>
                <a:latin typeface="Century Gothic"/>
                <a:ea typeface="Roboto Light"/>
                <a:cs typeface="Calibri"/>
              </a:rPr>
            </a:br>
            <a:endParaRPr lang="en-US" sz="4800" b="1" dirty="0">
              <a:solidFill>
                <a:srgbClr val="0070C0"/>
              </a:solidFill>
              <a:latin typeface="Century Gothic"/>
              <a:ea typeface="Roboto Light"/>
              <a:cs typeface="Calibri"/>
            </a:endParaRPr>
          </a:p>
        </p:txBody>
      </p:sp>
      <p:pic>
        <p:nvPicPr>
          <p:cNvPr id="17" name="Image 2" descr="preencoded.png">
            <a:extLst>
              <a:ext uri="{FF2B5EF4-FFF2-40B4-BE49-F238E27FC236}">
                <a16:creationId xmlns:a16="http://schemas.microsoft.com/office/drawing/2014/main" id="{07464EBF-01AE-02DA-8B2E-CCA63D592B0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0199" y="1392606"/>
            <a:ext cx="4670324" cy="100013"/>
          </a:xfrm>
          <a:prstGeom prst="rect">
            <a:avLst/>
          </a:prstGeom>
        </p:spPr>
      </p:pic>
      <p:sp>
        <p:nvSpPr>
          <p:cNvPr id="4" name="TextBox 3">
            <a:extLst>
              <a:ext uri="{FF2B5EF4-FFF2-40B4-BE49-F238E27FC236}">
                <a16:creationId xmlns:a16="http://schemas.microsoft.com/office/drawing/2014/main" id="{DA46F4BC-CCD4-2F59-6DEB-B2A42ECEB194}"/>
              </a:ext>
            </a:extLst>
          </p:cNvPr>
          <p:cNvSpPr txBox="1"/>
          <p:nvPr/>
        </p:nvSpPr>
        <p:spPr>
          <a:xfrm>
            <a:off x="69101" y="519054"/>
            <a:ext cx="9144000" cy="830997"/>
          </a:xfrm>
          <a:prstGeom prst="rect">
            <a:avLst/>
          </a:prstGeom>
          <a:noFill/>
        </p:spPr>
        <p:txBody>
          <a:bodyPr wrap="square">
            <a:spAutoFit/>
          </a:bodyPr>
          <a:lstStyle/>
          <a:p>
            <a:r>
              <a:rPr lang="en-US" sz="4800" b="1" dirty="0">
                <a:solidFill>
                  <a:srgbClr val="0070C0"/>
                </a:solidFill>
                <a:latin typeface="Century Gothic"/>
                <a:ea typeface="Roboto Light"/>
                <a:cs typeface="Calibri"/>
              </a:rPr>
              <a:t>SAP Global Trade Services </a:t>
            </a:r>
            <a:endParaRPr lang="en-US" sz="4800" dirty="0"/>
          </a:p>
        </p:txBody>
      </p:sp>
    </p:spTree>
    <p:extLst>
      <p:ext uri="{BB962C8B-B14F-4D97-AF65-F5344CB8AC3E}">
        <p14:creationId xmlns:p14="http://schemas.microsoft.com/office/powerpoint/2010/main" val="7837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08D966-AD8E-95D1-ADFA-D6B9BE6D5DB2}"/>
            </a:ext>
          </a:extLst>
        </p:cNvPr>
        <p:cNvGrpSpPr/>
        <p:nvPr/>
      </p:nvGrpSpPr>
      <p:grpSpPr>
        <a:xfrm>
          <a:off x="0" y="0"/>
          <a:ext cx="0" cy="0"/>
          <a:chOff x="0" y="0"/>
          <a:chExt cx="0" cy="0"/>
        </a:xfrm>
      </p:grpSpPr>
      <p:pic>
        <p:nvPicPr>
          <p:cNvPr id="2" name="discussion-idea 1" descr="preencoded.png">
            <a:extLst>
              <a:ext uri="{FF2B5EF4-FFF2-40B4-BE49-F238E27FC236}">
                <a16:creationId xmlns:a16="http://schemas.microsoft.com/office/drawing/2014/main" id="{E5CF04DD-12B7-FAFE-46E1-6302D95AA31C}"/>
              </a:ext>
            </a:extLst>
          </p:cNvPr>
          <p:cNvPicPr>
            <a:picLocks noChangeAspect="1"/>
          </p:cNvPicPr>
          <p:nvPr/>
        </p:nvPicPr>
        <p:blipFill>
          <a:blip r:embed="rId3"/>
          <a:srcRect/>
          <a:stretch/>
        </p:blipFill>
        <p:spPr>
          <a:xfrm>
            <a:off x="14211300" y="2581275"/>
            <a:ext cx="1219200" cy="1219200"/>
          </a:xfrm>
          <a:prstGeom prst="rect">
            <a:avLst/>
          </a:prstGeom>
        </p:spPr>
      </p:pic>
      <p:pic>
        <p:nvPicPr>
          <p:cNvPr id="3" name="logo_4 1" descr="preencoded.png">
            <a:extLst>
              <a:ext uri="{FF2B5EF4-FFF2-40B4-BE49-F238E27FC236}">
                <a16:creationId xmlns:a16="http://schemas.microsoft.com/office/drawing/2014/main" id="{4249EDCF-D1C6-A595-75F6-E2A7C478D7D0}"/>
              </a:ext>
            </a:extLst>
          </p:cNvPr>
          <p:cNvPicPr>
            <a:picLocks noChangeAspect="1"/>
          </p:cNvPicPr>
          <p:nvPr/>
        </p:nvPicPr>
        <p:blipFill>
          <a:blip r:embed="rId4"/>
          <a:srcRect/>
          <a:stretch/>
        </p:blipFill>
        <p:spPr>
          <a:xfrm>
            <a:off x="16792575" y="314325"/>
            <a:ext cx="733425" cy="1209675"/>
          </a:xfrm>
          <a:prstGeom prst="rect">
            <a:avLst/>
          </a:prstGeom>
        </p:spPr>
      </p:pic>
      <p:pic>
        <p:nvPicPr>
          <p:cNvPr id="4" name="Arrow Icon" descr="preencoded.png">
            <a:extLst>
              <a:ext uri="{FF2B5EF4-FFF2-40B4-BE49-F238E27FC236}">
                <a16:creationId xmlns:a16="http://schemas.microsoft.com/office/drawing/2014/main" id="{C7F78A15-6712-CF03-2A93-F96BDDF0283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840200" y="9144000"/>
            <a:ext cx="638175" cy="638175"/>
          </a:xfrm>
          <a:prstGeom prst="rect">
            <a:avLst/>
          </a:prstGeom>
        </p:spPr>
      </p:pic>
      <p:sp>
        <p:nvSpPr>
          <p:cNvPr id="7" name="Subheading">
            <a:extLst>
              <a:ext uri="{FF2B5EF4-FFF2-40B4-BE49-F238E27FC236}">
                <a16:creationId xmlns:a16="http://schemas.microsoft.com/office/drawing/2014/main" id="{E114FDF0-F5EC-744A-B5FA-438543D5E89B}"/>
              </a:ext>
            </a:extLst>
          </p:cNvPr>
          <p:cNvSpPr/>
          <p:nvPr/>
        </p:nvSpPr>
        <p:spPr>
          <a:xfrm>
            <a:off x="1047750" y="371475"/>
            <a:ext cx="13925550" cy="323850"/>
          </a:xfrm>
          <a:prstGeom prst="rect">
            <a:avLst/>
          </a:prstGeom>
          <a:noFill/>
          <a:ln/>
        </p:spPr>
        <p:txBody>
          <a:bodyPr wrap="square" lIns="0" tIns="0" rIns="0" bIns="0" rtlCol="0" anchor="t"/>
          <a:lstStyle/>
          <a:p>
            <a:pPr marL="0" indent="0" algn="l">
              <a:lnSpc>
                <a:spcPct val="100000"/>
              </a:lnSpc>
              <a:buNone/>
            </a:pPr>
            <a:r>
              <a:rPr lang="en-US" sz="2100" kern="0" spc="-75" dirty="0">
                <a:solidFill>
                  <a:srgbClr val="2B95D0"/>
                </a:solidFill>
                <a:latin typeface="Century Gothic" panose="020B0502020202020204" pitchFamily="34" charset="0"/>
                <a:ea typeface="Inter Semi Bold" pitchFamily="34" charset="-122"/>
                <a:cs typeface="Inter Semi Bold" pitchFamily="34" charset="-120"/>
              </a:rPr>
              <a:t>Our Services</a:t>
            </a:r>
            <a:endParaRPr lang="en-US" sz="2100" dirty="0">
              <a:latin typeface="Century Gothic" panose="020B0502020202020204" pitchFamily="34" charset="0"/>
            </a:endParaRPr>
          </a:p>
        </p:txBody>
      </p:sp>
      <p:sp>
        <p:nvSpPr>
          <p:cNvPr id="8" name="Title">
            <a:extLst>
              <a:ext uri="{FF2B5EF4-FFF2-40B4-BE49-F238E27FC236}">
                <a16:creationId xmlns:a16="http://schemas.microsoft.com/office/drawing/2014/main" id="{5A26B167-34D6-C21B-3FDB-D9BA7B3767FB}"/>
              </a:ext>
            </a:extLst>
          </p:cNvPr>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dirty="0">
                <a:solidFill>
                  <a:srgbClr val="8BBB24"/>
                </a:solidFill>
                <a:latin typeface="Century Gothic" panose="020B0502020202020204" pitchFamily="34" charset="0"/>
                <a:ea typeface="Inter Semi Bold" pitchFamily="34" charset="-122"/>
                <a:cs typeface="Inter Semi Bold" pitchFamily="34" charset="-120"/>
              </a:rPr>
              <a:t>SAP Global Trade Services</a:t>
            </a:r>
            <a:endParaRPr lang="en-US" sz="3600" dirty="0">
              <a:latin typeface="Century Gothic" panose="020B0502020202020204" pitchFamily="34" charset="0"/>
            </a:endParaRPr>
          </a:p>
        </p:txBody>
      </p:sp>
      <p:sp>
        <p:nvSpPr>
          <p:cNvPr id="9" name="Partnership with Synchro- Brazil Largest fiscal solutions provider Integration with SAP DRC and Synchro">
            <a:extLst>
              <a:ext uri="{FF2B5EF4-FFF2-40B4-BE49-F238E27FC236}">
                <a16:creationId xmlns:a16="http://schemas.microsoft.com/office/drawing/2014/main" id="{32B8289A-6A9B-E5F8-BB9A-9766113FD55C}"/>
              </a:ext>
            </a:extLst>
          </p:cNvPr>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dirty="0">
              <a:latin typeface="Century Gothic" panose="020B0502020202020204" pitchFamily="34" charset="0"/>
            </a:endParaRPr>
          </a:p>
        </p:txBody>
      </p:sp>
      <p:sp>
        <p:nvSpPr>
          <p:cNvPr id="10" name="Development partner for SAP LATAMCentral AmericaCaribbean">
            <a:extLst>
              <a:ext uri="{FF2B5EF4-FFF2-40B4-BE49-F238E27FC236}">
                <a16:creationId xmlns:a16="http://schemas.microsoft.com/office/drawing/2014/main" id="{670BBA4F-514A-77CD-5065-50E94E6EC566}"/>
              </a:ext>
            </a:extLst>
          </p:cNvPr>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dirty="0">
              <a:latin typeface="Century Gothic" panose="020B0502020202020204" pitchFamily="34" charset="0"/>
            </a:endParaRPr>
          </a:p>
        </p:txBody>
      </p:sp>
      <p:sp>
        <p:nvSpPr>
          <p:cNvPr id="11" name="Lead GTM Partner for SAP DRC Electronic Invoicing Solutions">
            <a:extLst>
              <a:ext uri="{FF2B5EF4-FFF2-40B4-BE49-F238E27FC236}">
                <a16:creationId xmlns:a16="http://schemas.microsoft.com/office/drawing/2014/main" id="{3EAFB085-73FA-D80D-E61F-83A8EDECC08B}"/>
              </a:ext>
            </a:extLst>
          </p:cNvPr>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a:extLst>
              <a:ext uri="{FF2B5EF4-FFF2-40B4-BE49-F238E27FC236}">
                <a16:creationId xmlns:a16="http://schemas.microsoft.com/office/drawing/2014/main" id="{728FEE66-218D-DD76-1746-701FE542E05E}"/>
              </a:ext>
            </a:extLst>
          </p:cNvPr>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dirty="0">
              <a:latin typeface="Century Gothic" panose="020B0502020202020204" pitchFamily="34" charset="0"/>
            </a:endParaRPr>
          </a:p>
        </p:txBody>
      </p:sp>
      <p:sp>
        <p:nvSpPr>
          <p:cNvPr id="13" name="name_100 Countries need E- Document Submissions to Government">
            <a:extLst>
              <a:ext uri="{FF2B5EF4-FFF2-40B4-BE49-F238E27FC236}">
                <a16:creationId xmlns:a16="http://schemas.microsoft.com/office/drawing/2014/main" id="{AC15B726-FD36-23DD-4E6B-A29FEA3E6560}"/>
              </a:ext>
            </a:extLst>
          </p:cNvPr>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dirty="0">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dirty="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9DE0DBD1-6FE4-4384-DEA5-C6F510395FCB}"/>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8</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BE626E78-98B7-DC26-C739-3D3E0D21E637}"/>
              </a:ext>
            </a:extLst>
          </p:cNvPr>
          <p:cNvSpPr txBox="1"/>
          <p:nvPr/>
        </p:nvSpPr>
        <p:spPr>
          <a:xfrm>
            <a:off x="809624" y="9323449"/>
            <a:ext cx="16326375" cy="646331"/>
          </a:xfrm>
          <a:prstGeom prst="rect">
            <a:avLst/>
          </a:prstGeom>
          <a:noFill/>
        </p:spPr>
        <p:txBody>
          <a:bodyPr wrap="square">
            <a:spAutoFit/>
          </a:bodyPr>
          <a:lstStyle/>
          <a:p>
            <a:r>
              <a:rPr lang="en-US" sz="1800" dirty="0">
                <a:latin typeface="Century Gothic"/>
                <a:ea typeface="Montserrat Regular" pitchFamily="34" charset="-122"/>
              </a:rPr>
              <a:t>Our extensive and unique IP across several countries allows ours Multinational Clients to adopt SAP Tax &amp; Trade standard SAP Platforms to run globally</a:t>
            </a:r>
            <a:endParaRPr lang="en-US" dirty="0"/>
          </a:p>
        </p:txBody>
      </p:sp>
      <p:pic>
        <p:nvPicPr>
          <p:cNvPr id="6" name="Picture 5">
            <a:extLst>
              <a:ext uri="{FF2B5EF4-FFF2-40B4-BE49-F238E27FC236}">
                <a16:creationId xmlns:a16="http://schemas.microsoft.com/office/drawing/2014/main" id="{BDFD2B4D-FB77-7D51-C4AC-77A6F797384F}"/>
              </a:ext>
            </a:extLst>
          </p:cNvPr>
          <p:cNvPicPr>
            <a:picLocks noChangeAspect="1"/>
          </p:cNvPicPr>
          <p:nvPr/>
        </p:nvPicPr>
        <p:blipFill>
          <a:blip r:embed="rId7"/>
          <a:stretch>
            <a:fillRect/>
          </a:stretch>
        </p:blipFill>
        <p:spPr>
          <a:xfrm>
            <a:off x="928930" y="1703435"/>
            <a:ext cx="13463869" cy="7447622"/>
          </a:xfrm>
          <a:prstGeom prst="rect">
            <a:avLst/>
          </a:prstGeom>
        </p:spPr>
      </p:pic>
    </p:spTree>
    <p:extLst>
      <p:ext uri="{BB962C8B-B14F-4D97-AF65-F5344CB8AC3E}">
        <p14:creationId xmlns:p14="http://schemas.microsoft.com/office/powerpoint/2010/main" val="276107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DE51146E-F548-8879-5152-98022B7192AE}"/>
              </a:ext>
            </a:extLst>
          </p:cNvPr>
          <p:cNvPicPr>
            <a:picLocks noChangeAspect="1"/>
          </p:cNvPicPr>
          <p:nvPr/>
        </p:nvPicPr>
        <p:blipFill rotWithShape="1">
          <a:blip r:embed="rId3"/>
          <a:srcRect l="50043" t="36754" b="36754"/>
          <a:stretch/>
        </p:blipFill>
        <p:spPr>
          <a:xfrm>
            <a:off x="9128819" y="-53545"/>
            <a:ext cx="9171516" cy="3409907"/>
          </a:xfrm>
          <a:prstGeom prst="rect">
            <a:avLst/>
          </a:prstGeom>
        </p:spPr>
      </p:pic>
      <p:pic>
        <p:nvPicPr>
          <p:cNvPr id="3" name="Picture 2">
            <a:extLst>
              <a:ext uri="{FF2B5EF4-FFF2-40B4-BE49-F238E27FC236}">
                <a16:creationId xmlns:a16="http://schemas.microsoft.com/office/drawing/2014/main" id="{C9D68D58-DFB7-2399-BA14-866665F741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 r="50148" b="60529"/>
          <a:stretch/>
        </p:blipFill>
        <p:spPr>
          <a:xfrm>
            <a:off x="2382" y="-53545"/>
            <a:ext cx="9126438" cy="3409907"/>
          </a:xfrm>
          <a:prstGeom prst="rect">
            <a:avLst/>
          </a:prstGeom>
        </p:spPr>
      </p:pic>
      <p:sp>
        <p:nvSpPr>
          <p:cNvPr id="4" name="Rectangle 3">
            <a:extLst>
              <a:ext uri="{FF2B5EF4-FFF2-40B4-BE49-F238E27FC236}">
                <a16:creationId xmlns:a16="http://schemas.microsoft.com/office/drawing/2014/main" id="{EE170CBF-5F82-DB03-CF31-41617C8D4BEA}"/>
              </a:ext>
            </a:extLst>
          </p:cNvPr>
          <p:cNvSpPr/>
          <p:nvPr/>
        </p:nvSpPr>
        <p:spPr bwMode="gray">
          <a:xfrm flipV="1">
            <a:off x="9743" y="-43271"/>
            <a:ext cx="9134261" cy="2548455"/>
          </a:xfrm>
          <a:prstGeom prst="rect">
            <a:avLst/>
          </a:prstGeom>
          <a:gradFill>
            <a:gsLst>
              <a:gs pos="87000">
                <a:srgbClr val="01134A">
                  <a:alpha val="57031"/>
                </a:srgbClr>
              </a:gs>
              <a:gs pos="0">
                <a:srgbClr val="0B2685">
                  <a:alpha val="0"/>
                </a:srgb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dirty="0">
              <a:latin typeface="Arial" panose="020B0604020202020204" pitchFamily="34" charset="0"/>
              <a:ea typeface="Arial Unicode MS" pitchFamily="34" charset="-128"/>
              <a:cs typeface="Arial" panose="020B0604020202020204" pitchFamily="34" charset="0"/>
            </a:endParaRPr>
          </a:p>
        </p:txBody>
      </p:sp>
      <p:sp>
        <p:nvSpPr>
          <p:cNvPr id="70" name="Rectangle 69">
            <a:extLst>
              <a:ext uri="{FF2B5EF4-FFF2-40B4-BE49-F238E27FC236}">
                <a16:creationId xmlns:a16="http://schemas.microsoft.com/office/drawing/2014/main" id="{A5CF30B2-B032-8496-EDBF-FF9DC1FF30BA}"/>
              </a:ext>
            </a:extLst>
          </p:cNvPr>
          <p:cNvSpPr/>
          <p:nvPr/>
        </p:nvSpPr>
        <p:spPr bwMode="gray">
          <a:xfrm>
            <a:off x="9740" y="1557723"/>
            <a:ext cx="18283239" cy="1808916"/>
          </a:xfrm>
          <a:prstGeom prst="rect">
            <a:avLst/>
          </a:prstGeom>
          <a:gradFill>
            <a:gsLst>
              <a:gs pos="87000">
                <a:schemeClr val="bg1"/>
              </a:gs>
              <a:gs pos="0">
                <a:schemeClr val="bg1">
                  <a:alpha val="0"/>
                </a:scheme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dirty="0">
              <a:latin typeface="Arial" panose="020B0604020202020204" pitchFamily="34" charset="0"/>
              <a:ea typeface="Arial Unicode MS" pitchFamily="34" charset="-128"/>
              <a:cs typeface="Arial" panose="020B0604020202020204" pitchFamily="34" charset="0"/>
            </a:endParaRPr>
          </a:p>
        </p:txBody>
      </p:sp>
      <p:grpSp>
        <p:nvGrpSpPr>
          <p:cNvPr id="112" name="Group 111">
            <a:extLst>
              <a:ext uri="{FF2B5EF4-FFF2-40B4-BE49-F238E27FC236}">
                <a16:creationId xmlns:a16="http://schemas.microsoft.com/office/drawing/2014/main" id="{C10E3D8E-1200-E01D-94D0-3DFAF276B9D7}"/>
              </a:ext>
            </a:extLst>
          </p:cNvPr>
          <p:cNvGrpSpPr/>
          <p:nvPr/>
        </p:nvGrpSpPr>
        <p:grpSpPr>
          <a:xfrm>
            <a:off x="-31206" y="4581531"/>
            <a:ext cx="18283239" cy="4063769"/>
            <a:chOff x="-11109" y="3229642"/>
            <a:chExt cx="12195175" cy="2710594"/>
          </a:xfrm>
        </p:grpSpPr>
        <p:cxnSp>
          <p:nvCxnSpPr>
            <p:cNvPr id="108" name="Straight Connector 107">
              <a:extLst>
                <a:ext uri="{FF2B5EF4-FFF2-40B4-BE49-F238E27FC236}">
                  <a16:creationId xmlns:a16="http://schemas.microsoft.com/office/drawing/2014/main" id="{98350B18-E950-CDEC-2219-DB9BF0BD22A4}"/>
                </a:ext>
              </a:extLst>
            </p:cNvPr>
            <p:cNvCxnSpPr>
              <a:cxnSpLocks/>
            </p:cNvCxnSpPr>
            <p:nvPr/>
          </p:nvCxnSpPr>
          <p:spPr>
            <a:xfrm>
              <a:off x="-11109" y="4172169"/>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FE356A8-F49E-58EB-3D83-4F16BAD58F15}"/>
                </a:ext>
              </a:extLst>
            </p:cNvPr>
            <p:cNvCxnSpPr>
              <a:cxnSpLocks/>
            </p:cNvCxnSpPr>
            <p:nvPr/>
          </p:nvCxnSpPr>
          <p:spPr>
            <a:xfrm>
              <a:off x="-11109" y="3229642"/>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EE8A07-1974-9CF7-56EF-F15E4225F3EF}"/>
                </a:ext>
              </a:extLst>
            </p:cNvPr>
            <p:cNvCxnSpPr>
              <a:cxnSpLocks/>
            </p:cNvCxnSpPr>
            <p:nvPr/>
          </p:nvCxnSpPr>
          <p:spPr>
            <a:xfrm>
              <a:off x="-11109" y="5029605"/>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973090B-4098-5FE0-826F-FA90F5E061ED}"/>
                </a:ext>
              </a:extLst>
            </p:cNvPr>
            <p:cNvCxnSpPr>
              <a:cxnSpLocks/>
            </p:cNvCxnSpPr>
            <p:nvPr/>
          </p:nvCxnSpPr>
          <p:spPr>
            <a:xfrm>
              <a:off x="-11109" y="5940236"/>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F5E1BBAF-5316-A098-ACBE-11268C4E8F74}"/>
              </a:ext>
            </a:extLst>
          </p:cNvPr>
          <p:cNvSpPr/>
          <p:nvPr/>
        </p:nvSpPr>
        <p:spPr>
          <a:xfrm>
            <a:off x="1371245" y="3420716"/>
            <a:ext cx="7111329" cy="1015663"/>
          </a:xfrm>
          <a:prstGeom prst="rect">
            <a:avLst/>
          </a:prstGeom>
        </p:spPr>
        <p:txBody>
          <a:bodyPr wrap="square">
            <a:spAutoFit/>
          </a:bodyPr>
          <a:lstStyle/>
          <a:p>
            <a:r>
              <a:rPr lang="en-GB" sz="2000" b="1" dirty="0">
                <a:latin typeface="Century Gothic"/>
                <a:cs typeface="Arial" panose="020B0604020202020204" pitchFamily="34" charset="0"/>
              </a:rPr>
              <a:t>Lack of Automation and Integration: </a:t>
            </a:r>
            <a:r>
              <a:rPr lang="en-GB" sz="2000" dirty="0">
                <a:latin typeface="Century Gothic"/>
                <a:cs typeface="Arial" panose="020B0604020202020204" pitchFamily="34" charset="0"/>
              </a:rPr>
              <a:t>Manual processes and disconnected systems lead to inefficiencies and errors in trade operations.</a:t>
            </a:r>
          </a:p>
        </p:txBody>
      </p:sp>
      <p:sp>
        <p:nvSpPr>
          <p:cNvPr id="14" name="Rectangle 13">
            <a:extLst>
              <a:ext uri="{FF2B5EF4-FFF2-40B4-BE49-F238E27FC236}">
                <a16:creationId xmlns:a16="http://schemas.microsoft.com/office/drawing/2014/main" id="{AA5E21EB-4E5B-807B-C516-44270F20BEEB}"/>
              </a:ext>
            </a:extLst>
          </p:cNvPr>
          <p:cNvSpPr/>
          <p:nvPr/>
        </p:nvSpPr>
        <p:spPr>
          <a:xfrm>
            <a:off x="1371245" y="4791932"/>
            <a:ext cx="7740210" cy="1061793"/>
          </a:xfrm>
          <a:prstGeom prst="rect">
            <a:avLst/>
          </a:prstGeom>
        </p:spPr>
        <p:txBody>
          <a:bodyPr wrap="square" lIns="137124" tIns="68562" rIns="137124" bIns="68562" anchor="t">
            <a:spAutoFit/>
          </a:bodyPr>
          <a:lstStyle/>
          <a:p>
            <a:r>
              <a:rPr lang="en-US" sz="2000" b="1" dirty="0">
                <a:latin typeface="Century Gothic"/>
                <a:cs typeface="Arial"/>
              </a:rPr>
              <a:t>Limited Visibility and Awareness: </a:t>
            </a:r>
            <a:r>
              <a:rPr lang="en-US" sz="2000" dirty="0">
                <a:latin typeface="Century Gothic"/>
                <a:cs typeface="Arial"/>
              </a:rPr>
              <a:t>Inadequate information </a:t>
            </a:r>
            <a:br>
              <a:rPr lang="en-US" sz="2000" dirty="0">
                <a:latin typeface="Century Gothic"/>
                <a:cs typeface="Arial"/>
              </a:rPr>
            </a:br>
            <a:r>
              <a:rPr lang="en-US" sz="2000" dirty="0">
                <a:latin typeface="Century Gothic"/>
                <a:cs typeface="Arial"/>
              </a:rPr>
              <a:t>to identify existing problems or opportunities for improvement.</a:t>
            </a:r>
          </a:p>
        </p:txBody>
      </p:sp>
      <p:sp>
        <p:nvSpPr>
          <p:cNvPr id="15" name="Rectangle 14">
            <a:extLst>
              <a:ext uri="{FF2B5EF4-FFF2-40B4-BE49-F238E27FC236}">
                <a16:creationId xmlns:a16="http://schemas.microsoft.com/office/drawing/2014/main" id="{AA3FB10F-B3DE-BDAF-942C-0B5A07360070}"/>
              </a:ext>
            </a:extLst>
          </p:cNvPr>
          <p:cNvSpPr/>
          <p:nvPr/>
        </p:nvSpPr>
        <p:spPr>
          <a:xfrm>
            <a:off x="1371245" y="6141985"/>
            <a:ext cx="7591061" cy="1015663"/>
          </a:xfrm>
          <a:prstGeom prst="rect">
            <a:avLst/>
          </a:prstGeom>
        </p:spPr>
        <p:txBody>
          <a:bodyPr wrap="square" anchor="ctr">
            <a:spAutoFit/>
          </a:bodyPr>
          <a:lstStyle/>
          <a:p>
            <a:r>
              <a:rPr lang="en-US" sz="2000" b="1" dirty="0">
                <a:latin typeface="Century Gothic"/>
                <a:cs typeface="Arial" panose="020B0604020202020204" pitchFamily="34" charset="0"/>
              </a:rPr>
              <a:t>Complex Documentation and Communication: </a:t>
            </a:r>
            <a:r>
              <a:rPr lang="en-US" sz="2000" dirty="0">
                <a:latin typeface="Century Gothic"/>
                <a:cs typeface="Arial" panose="020B0604020202020204" pitchFamily="34" charset="0"/>
              </a:rPr>
              <a:t>Complicated paperwork and disjointed communication methods hinder smooth trade transactions.</a:t>
            </a:r>
          </a:p>
        </p:txBody>
      </p:sp>
      <p:sp>
        <p:nvSpPr>
          <p:cNvPr id="16" name="Rectangle 15">
            <a:extLst>
              <a:ext uri="{FF2B5EF4-FFF2-40B4-BE49-F238E27FC236}">
                <a16:creationId xmlns:a16="http://schemas.microsoft.com/office/drawing/2014/main" id="{05A71B0A-BD54-CF4A-AEF2-E3CFC1CC4846}"/>
              </a:ext>
            </a:extLst>
          </p:cNvPr>
          <p:cNvSpPr/>
          <p:nvPr/>
        </p:nvSpPr>
        <p:spPr>
          <a:xfrm>
            <a:off x="1371243" y="7434599"/>
            <a:ext cx="7293645" cy="754016"/>
          </a:xfrm>
          <a:prstGeom prst="rect">
            <a:avLst/>
          </a:prstGeom>
        </p:spPr>
        <p:txBody>
          <a:bodyPr wrap="square" lIns="137124" tIns="68562" rIns="137124" bIns="68562" anchor="t">
            <a:spAutoFit/>
          </a:bodyPr>
          <a:lstStyle/>
          <a:p>
            <a:r>
              <a:rPr lang="en-US" sz="2000" b="1" dirty="0">
                <a:latin typeface="Century Gothic"/>
                <a:cs typeface="Arial"/>
              </a:rPr>
              <a:t>Limited User Management: </a:t>
            </a:r>
            <a:r>
              <a:rPr lang="en-US" sz="2000" dirty="0">
                <a:latin typeface="Century Gothic"/>
                <a:cs typeface="Arial"/>
              </a:rPr>
              <a:t>Inadequate tools to manage system access. </a:t>
            </a:r>
            <a:endParaRPr lang="en-US" sz="2000" dirty="0">
              <a:latin typeface="Century Gothic"/>
              <a:cs typeface="Arial" panose="020B0604020202020204" pitchFamily="34" charset="0"/>
            </a:endParaRPr>
          </a:p>
        </p:txBody>
      </p:sp>
      <p:sp>
        <p:nvSpPr>
          <p:cNvPr id="67" name="Title 1">
            <a:extLst>
              <a:ext uri="{FF2B5EF4-FFF2-40B4-BE49-F238E27FC236}">
                <a16:creationId xmlns:a16="http://schemas.microsoft.com/office/drawing/2014/main" id="{A0018A49-D143-78FD-1310-82F7E002C99F}"/>
              </a:ext>
            </a:extLst>
          </p:cNvPr>
          <p:cNvSpPr txBox="1">
            <a:spLocks/>
          </p:cNvSpPr>
          <p:nvPr/>
        </p:nvSpPr>
        <p:spPr bwMode="black">
          <a:xfrm>
            <a:off x="9623114" y="515818"/>
            <a:ext cx="6589280" cy="155401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sz="3597" b="0" dirty="0">
                <a:latin typeface="Century Gothic"/>
                <a:cs typeface="Arial" panose="020B0604020202020204" pitchFamily="34" charset="0"/>
              </a:rPr>
              <a:t>With SAP International </a:t>
            </a:r>
            <a:br>
              <a:rPr lang="en-US" sz="3597" b="0" dirty="0">
                <a:latin typeface="Century Gothic"/>
                <a:cs typeface="Arial" panose="020B0604020202020204" pitchFamily="34" charset="0"/>
              </a:rPr>
            </a:br>
            <a:r>
              <a:rPr lang="en-US" sz="3597" b="0" dirty="0">
                <a:latin typeface="Century Gothic"/>
                <a:cs typeface="Arial" panose="020B0604020202020204" pitchFamily="34" charset="0"/>
              </a:rPr>
              <a:t>Trade Management</a:t>
            </a:r>
          </a:p>
          <a:p>
            <a:r>
              <a:rPr lang="en-US" sz="2849" b="0" kern="0" dirty="0">
                <a:latin typeface="Century Gothic"/>
                <a:ea typeface="Arial Unicode MS" pitchFamily="34" charset="-128"/>
                <a:cs typeface="72" panose="020B0503030000000003" pitchFamily="34" charset="0"/>
              </a:rPr>
              <a:t>Establish a central platform for…</a:t>
            </a:r>
            <a:endParaRPr lang="en-US" sz="2849" b="0" i="1" dirty="0">
              <a:latin typeface="Century Gothic"/>
              <a:cs typeface="Arial" panose="020B0604020202020204" pitchFamily="34" charset="0"/>
            </a:endParaRPr>
          </a:p>
        </p:txBody>
      </p:sp>
      <p:sp>
        <p:nvSpPr>
          <p:cNvPr id="115" name="Rectangle 114">
            <a:extLst>
              <a:ext uri="{FF2B5EF4-FFF2-40B4-BE49-F238E27FC236}">
                <a16:creationId xmlns:a16="http://schemas.microsoft.com/office/drawing/2014/main" id="{D7EF5921-8A33-DFAE-F582-8C9BB043F631}"/>
              </a:ext>
            </a:extLst>
          </p:cNvPr>
          <p:cNvSpPr/>
          <p:nvPr/>
        </p:nvSpPr>
        <p:spPr>
          <a:xfrm>
            <a:off x="10217105" y="7434599"/>
            <a:ext cx="7194492" cy="1015663"/>
          </a:xfrm>
          <a:prstGeom prst="rect">
            <a:avLst/>
          </a:prstGeom>
        </p:spPr>
        <p:txBody>
          <a:bodyPr wrap="square">
            <a:spAutoFit/>
          </a:bodyPr>
          <a:lstStyle/>
          <a:p>
            <a:r>
              <a:rPr lang="en-US" sz="2000" b="1" dirty="0">
                <a:latin typeface="Century Gothic"/>
                <a:cs typeface="72" panose="020B0503030000000003" pitchFamily="34" charset="0"/>
              </a:rPr>
              <a:t>Robust Risk Management and Security: </a:t>
            </a:r>
            <a:r>
              <a:rPr lang="en-US" sz="2000" dirty="0">
                <a:latin typeface="Century Gothic"/>
                <a:cs typeface="72" panose="020B0503030000000003" pitchFamily="34" charset="0"/>
              </a:rPr>
              <a:t>Advanced tools to identify, assess, and manage trade-related risks with strengthened data security measures.</a:t>
            </a:r>
          </a:p>
        </p:txBody>
      </p:sp>
      <p:sp>
        <p:nvSpPr>
          <p:cNvPr id="17" name="Rectangle 16">
            <a:extLst>
              <a:ext uri="{FF2B5EF4-FFF2-40B4-BE49-F238E27FC236}">
                <a16:creationId xmlns:a16="http://schemas.microsoft.com/office/drawing/2014/main" id="{38FF7027-5941-6C9D-4E03-C9339AEA67C1}"/>
              </a:ext>
            </a:extLst>
          </p:cNvPr>
          <p:cNvSpPr/>
          <p:nvPr/>
        </p:nvSpPr>
        <p:spPr>
          <a:xfrm>
            <a:off x="1371244" y="8825264"/>
            <a:ext cx="7948130" cy="754016"/>
          </a:xfrm>
          <a:prstGeom prst="rect">
            <a:avLst/>
          </a:prstGeom>
        </p:spPr>
        <p:txBody>
          <a:bodyPr wrap="square" lIns="137124" tIns="68562" rIns="137124" bIns="68562" anchor="t">
            <a:spAutoFit/>
          </a:bodyPr>
          <a:lstStyle/>
          <a:p>
            <a:r>
              <a:rPr lang="en-US" sz="2000" b="1" dirty="0">
                <a:latin typeface="Century Gothic"/>
                <a:cs typeface="Arial"/>
              </a:rPr>
              <a:t>Inconsistent Processes and Compliance: </a:t>
            </a:r>
            <a:r>
              <a:rPr lang="en-US" sz="2000" dirty="0">
                <a:latin typeface="Century Gothic"/>
                <a:cs typeface="Arial"/>
              </a:rPr>
              <a:t>Variety of solutions used by country or region with no consistent compliance.</a:t>
            </a:r>
          </a:p>
        </p:txBody>
      </p:sp>
      <p:sp>
        <p:nvSpPr>
          <p:cNvPr id="18" name="Rectangle 17">
            <a:extLst>
              <a:ext uri="{FF2B5EF4-FFF2-40B4-BE49-F238E27FC236}">
                <a16:creationId xmlns:a16="http://schemas.microsoft.com/office/drawing/2014/main" id="{AA776D4C-A516-B2EE-638F-1F75D13AA84F}"/>
              </a:ext>
            </a:extLst>
          </p:cNvPr>
          <p:cNvSpPr/>
          <p:nvPr/>
        </p:nvSpPr>
        <p:spPr>
          <a:xfrm>
            <a:off x="10217102" y="8825264"/>
            <a:ext cx="7634450" cy="1015663"/>
          </a:xfrm>
          <a:prstGeom prst="rect">
            <a:avLst/>
          </a:prstGeom>
        </p:spPr>
        <p:txBody>
          <a:bodyPr wrap="square">
            <a:spAutoFit/>
          </a:bodyPr>
          <a:lstStyle/>
          <a:p>
            <a:r>
              <a:rPr lang="en-US" sz="2000" b="1" dirty="0">
                <a:latin typeface="Century Gothic"/>
                <a:cs typeface="72" panose="020B0503030000000003" pitchFamily="34" charset="0"/>
              </a:rPr>
              <a:t>Single Global Solution: </a:t>
            </a:r>
            <a:r>
              <a:rPr lang="en-US" sz="2000" dirty="0">
                <a:latin typeface="Century Gothic"/>
                <a:cs typeface="72" panose="020B0503030000000003" pitchFamily="34" charset="0"/>
              </a:rPr>
              <a:t>Solution to support operations around the globe, assuring consistency while able to meet country-specific requirements.</a:t>
            </a:r>
          </a:p>
        </p:txBody>
      </p:sp>
      <p:sp>
        <p:nvSpPr>
          <p:cNvPr id="2" name="Title 1">
            <a:extLst>
              <a:ext uri="{FF2B5EF4-FFF2-40B4-BE49-F238E27FC236}">
                <a16:creationId xmlns:a16="http://schemas.microsoft.com/office/drawing/2014/main" id="{ADAE9636-4BA4-10AD-4815-B00AA9F86803}"/>
              </a:ext>
            </a:extLst>
          </p:cNvPr>
          <p:cNvSpPr>
            <a:spLocks noGrp="1"/>
          </p:cNvSpPr>
          <p:nvPr>
            <p:ph type="title"/>
          </p:nvPr>
        </p:nvSpPr>
        <p:spPr>
          <a:xfrm>
            <a:off x="467939" y="448085"/>
            <a:ext cx="8206499" cy="1568868"/>
          </a:xfrm>
        </p:spPr>
        <p:txBody>
          <a:bodyPr/>
          <a:lstStyle/>
          <a:p>
            <a:r>
              <a:rPr lang="en-US" sz="3597" dirty="0">
                <a:solidFill>
                  <a:schemeClr val="bg1"/>
                </a:solidFill>
                <a:latin typeface="Century Gothic"/>
                <a:cs typeface="Arial" panose="020B0604020202020204" pitchFamily="34" charset="0"/>
              </a:rPr>
              <a:t>Existing International Trade Management Landscape…</a:t>
            </a:r>
            <a:br>
              <a:rPr lang="en-US" sz="3597" dirty="0">
                <a:solidFill>
                  <a:schemeClr val="bg1"/>
                </a:solidFill>
                <a:latin typeface="Century Gothic"/>
                <a:cs typeface="Arial" panose="020B0604020202020204" pitchFamily="34" charset="0"/>
              </a:rPr>
            </a:br>
            <a:r>
              <a:rPr lang="en-US" sz="2849" i="1" kern="0" dirty="0">
                <a:solidFill>
                  <a:schemeClr val="bg1"/>
                </a:solidFill>
                <a:latin typeface="Century Gothic"/>
                <a:ea typeface="Arial Unicode MS" pitchFamily="34" charset="-128"/>
                <a:cs typeface="Arial" panose="020B0604020202020204" pitchFamily="34" charset="0"/>
              </a:rPr>
              <a:t>Often lacks flexibility, scalability, and automation</a:t>
            </a:r>
            <a:endParaRPr lang="en-US" sz="2849" dirty="0">
              <a:latin typeface="Century Gothic"/>
            </a:endParaRPr>
          </a:p>
        </p:txBody>
      </p:sp>
      <p:pic>
        <p:nvPicPr>
          <p:cNvPr id="41" name="Graphic 40">
            <a:extLst>
              <a:ext uri="{FF2B5EF4-FFF2-40B4-BE49-F238E27FC236}">
                <a16:creationId xmlns:a16="http://schemas.microsoft.com/office/drawing/2014/main" id="{216E555C-01D7-2D3A-7853-4DDEF05340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05" y="3496562"/>
            <a:ext cx="436830" cy="436830"/>
          </a:xfrm>
          <a:prstGeom prst="rect">
            <a:avLst/>
          </a:prstGeom>
        </p:spPr>
      </p:pic>
      <p:pic>
        <p:nvPicPr>
          <p:cNvPr id="43" name="Graphic 42">
            <a:extLst>
              <a:ext uri="{FF2B5EF4-FFF2-40B4-BE49-F238E27FC236}">
                <a16:creationId xmlns:a16="http://schemas.microsoft.com/office/drawing/2014/main" id="{D59AB31F-66B3-DECF-FB06-55886D8C6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3114" y="3509411"/>
            <a:ext cx="411135" cy="411135"/>
          </a:xfrm>
          <a:prstGeom prst="rect">
            <a:avLst/>
          </a:prstGeom>
        </p:spPr>
      </p:pic>
      <p:pic>
        <p:nvPicPr>
          <p:cNvPr id="44" name="Graphic 43">
            <a:extLst>
              <a:ext uri="{FF2B5EF4-FFF2-40B4-BE49-F238E27FC236}">
                <a16:creationId xmlns:a16="http://schemas.microsoft.com/office/drawing/2014/main" id="{67BD9753-55C0-E61A-D029-2EFFC45F7C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05" y="4924769"/>
            <a:ext cx="436830" cy="436830"/>
          </a:xfrm>
          <a:prstGeom prst="rect">
            <a:avLst/>
          </a:prstGeom>
        </p:spPr>
      </p:pic>
      <p:pic>
        <p:nvPicPr>
          <p:cNvPr id="45" name="Graphic 44">
            <a:extLst>
              <a:ext uri="{FF2B5EF4-FFF2-40B4-BE49-F238E27FC236}">
                <a16:creationId xmlns:a16="http://schemas.microsoft.com/office/drawing/2014/main" id="{718A1BE1-5836-17D3-FF2D-2120360858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05" y="6186552"/>
            <a:ext cx="436830" cy="436830"/>
          </a:xfrm>
          <a:prstGeom prst="rect">
            <a:avLst/>
          </a:prstGeom>
        </p:spPr>
      </p:pic>
      <p:pic>
        <p:nvPicPr>
          <p:cNvPr id="46" name="Graphic 45">
            <a:extLst>
              <a:ext uri="{FF2B5EF4-FFF2-40B4-BE49-F238E27FC236}">
                <a16:creationId xmlns:a16="http://schemas.microsoft.com/office/drawing/2014/main" id="{D1C2A05C-50BD-FAC3-82CF-A251710953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05" y="7525190"/>
            <a:ext cx="436830" cy="436830"/>
          </a:xfrm>
          <a:prstGeom prst="rect">
            <a:avLst/>
          </a:prstGeom>
        </p:spPr>
      </p:pic>
      <p:pic>
        <p:nvPicPr>
          <p:cNvPr id="47" name="Graphic 46">
            <a:extLst>
              <a:ext uri="{FF2B5EF4-FFF2-40B4-BE49-F238E27FC236}">
                <a16:creationId xmlns:a16="http://schemas.microsoft.com/office/drawing/2014/main" id="{86C7CF49-AA38-F692-9564-6FC8CD60A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805" y="8920187"/>
            <a:ext cx="436830" cy="436830"/>
          </a:xfrm>
          <a:prstGeom prst="rect">
            <a:avLst/>
          </a:prstGeom>
        </p:spPr>
      </p:pic>
      <p:pic>
        <p:nvPicPr>
          <p:cNvPr id="48" name="Graphic 47">
            <a:extLst>
              <a:ext uri="{FF2B5EF4-FFF2-40B4-BE49-F238E27FC236}">
                <a16:creationId xmlns:a16="http://schemas.microsoft.com/office/drawing/2014/main" id="{08025EA4-C035-816E-7F77-DE0EFB645F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3114" y="4937616"/>
            <a:ext cx="411135" cy="411135"/>
          </a:xfrm>
          <a:prstGeom prst="rect">
            <a:avLst/>
          </a:prstGeom>
        </p:spPr>
      </p:pic>
      <p:pic>
        <p:nvPicPr>
          <p:cNvPr id="49" name="Graphic 48">
            <a:extLst>
              <a:ext uri="{FF2B5EF4-FFF2-40B4-BE49-F238E27FC236}">
                <a16:creationId xmlns:a16="http://schemas.microsoft.com/office/drawing/2014/main" id="{51CE823C-E9AD-6536-CFCD-A0CBE9D876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3114" y="6199400"/>
            <a:ext cx="411135" cy="411135"/>
          </a:xfrm>
          <a:prstGeom prst="rect">
            <a:avLst/>
          </a:prstGeom>
        </p:spPr>
      </p:pic>
      <p:pic>
        <p:nvPicPr>
          <p:cNvPr id="50" name="Graphic 49">
            <a:extLst>
              <a:ext uri="{FF2B5EF4-FFF2-40B4-BE49-F238E27FC236}">
                <a16:creationId xmlns:a16="http://schemas.microsoft.com/office/drawing/2014/main" id="{C2D83312-5238-EBA3-4618-1BB3754FC6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3114" y="7523636"/>
            <a:ext cx="411135" cy="411135"/>
          </a:xfrm>
          <a:prstGeom prst="rect">
            <a:avLst/>
          </a:prstGeom>
        </p:spPr>
      </p:pic>
      <p:pic>
        <p:nvPicPr>
          <p:cNvPr id="51" name="Graphic 50">
            <a:extLst>
              <a:ext uri="{FF2B5EF4-FFF2-40B4-BE49-F238E27FC236}">
                <a16:creationId xmlns:a16="http://schemas.microsoft.com/office/drawing/2014/main" id="{6264C28B-BBA1-3144-B690-D6CCC6DEDB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23114" y="8919026"/>
            <a:ext cx="411135" cy="411135"/>
          </a:xfrm>
          <a:prstGeom prst="rect">
            <a:avLst/>
          </a:prstGeom>
        </p:spPr>
      </p:pic>
      <p:sp>
        <p:nvSpPr>
          <p:cNvPr id="52" name="Rectangle 51">
            <a:extLst>
              <a:ext uri="{FF2B5EF4-FFF2-40B4-BE49-F238E27FC236}">
                <a16:creationId xmlns:a16="http://schemas.microsoft.com/office/drawing/2014/main" id="{423EECA1-17BE-B363-C3F8-A4110655B0AF}"/>
              </a:ext>
            </a:extLst>
          </p:cNvPr>
          <p:cNvSpPr/>
          <p:nvPr/>
        </p:nvSpPr>
        <p:spPr>
          <a:xfrm>
            <a:off x="10217104" y="4791932"/>
            <a:ext cx="7194494" cy="1015663"/>
          </a:xfrm>
          <a:prstGeom prst="rect">
            <a:avLst/>
          </a:prstGeom>
        </p:spPr>
        <p:txBody>
          <a:bodyPr wrap="square">
            <a:spAutoFit/>
          </a:bodyPr>
          <a:lstStyle/>
          <a:p>
            <a:r>
              <a:rPr lang="en-US" sz="2000" b="1" dirty="0">
                <a:latin typeface="Century Gothic"/>
                <a:cs typeface="72" panose="020B0503030000000003" pitchFamily="34" charset="0"/>
              </a:rPr>
              <a:t>Enhanced Analytics and Reporting: </a:t>
            </a:r>
            <a:r>
              <a:rPr lang="en-US" sz="2000" dirty="0">
                <a:latin typeface="Century Gothic"/>
                <a:cs typeface="72" panose="020B0503030000000003" pitchFamily="34" charset="0"/>
              </a:rPr>
              <a:t>Leverage embedded analytics and reporting to proactively manage wide-ranging operations.</a:t>
            </a:r>
          </a:p>
        </p:txBody>
      </p:sp>
      <p:sp>
        <p:nvSpPr>
          <p:cNvPr id="53" name="Rectangle 52">
            <a:extLst>
              <a:ext uri="{FF2B5EF4-FFF2-40B4-BE49-F238E27FC236}">
                <a16:creationId xmlns:a16="http://schemas.microsoft.com/office/drawing/2014/main" id="{BDE5BC74-9CBF-2A09-B696-0BA2B758CE78}"/>
              </a:ext>
            </a:extLst>
          </p:cNvPr>
          <p:cNvSpPr/>
          <p:nvPr/>
        </p:nvSpPr>
        <p:spPr>
          <a:xfrm>
            <a:off x="10217104" y="6141983"/>
            <a:ext cx="7194494" cy="1015663"/>
          </a:xfrm>
          <a:prstGeom prst="rect">
            <a:avLst/>
          </a:prstGeom>
        </p:spPr>
        <p:txBody>
          <a:bodyPr wrap="square" anchor="ctr">
            <a:spAutoFit/>
          </a:bodyPr>
          <a:lstStyle/>
          <a:p>
            <a:r>
              <a:rPr lang="en-US" sz="2000" b="1" dirty="0">
                <a:latin typeface="Century Gothic"/>
                <a:cs typeface="72" panose="020B0503030000000003" pitchFamily="34" charset="0"/>
              </a:rPr>
              <a:t>Efficient Documentation and Communication: </a:t>
            </a:r>
            <a:r>
              <a:rPr lang="en-US" sz="2000" dirty="0">
                <a:latin typeface="Century Gothic"/>
                <a:cs typeface="72" panose="020B0503030000000003" pitchFamily="34" charset="0"/>
              </a:rPr>
              <a:t>Simplified documentation and centralized communication for seamless trade interactions.</a:t>
            </a:r>
          </a:p>
        </p:txBody>
      </p:sp>
      <p:sp>
        <p:nvSpPr>
          <p:cNvPr id="54" name="Rectangle 53">
            <a:extLst>
              <a:ext uri="{FF2B5EF4-FFF2-40B4-BE49-F238E27FC236}">
                <a16:creationId xmlns:a16="http://schemas.microsoft.com/office/drawing/2014/main" id="{DB501011-94DF-BBE1-0AE1-BD0A12A6165F}"/>
              </a:ext>
            </a:extLst>
          </p:cNvPr>
          <p:cNvSpPr/>
          <p:nvPr/>
        </p:nvSpPr>
        <p:spPr>
          <a:xfrm>
            <a:off x="10217102" y="3440911"/>
            <a:ext cx="7375340" cy="1015663"/>
          </a:xfrm>
          <a:prstGeom prst="rect">
            <a:avLst/>
          </a:prstGeom>
        </p:spPr>
        <p:txBody>
          <a:bodyPr wrap="square">
            <a:spAutoFit/>
          </a:bodyPr>
          <a:lstStyle/>
          <a:p>
            <a:r>
              <a:rPr lang="en-US" sz="2000" b="1" dirty="0">
                <a:latin typeface="Century Gothic"/>
                <a:cs typeface="72" panose="020B0503030000000003" pitchFamily="34" charset="0"/>
              </a:rPr>
              <a:t>Automated Trade Processes: </a:t>
            </a:r>
            <a:r>
              <a:rPr lang="en-US" sz="2000" dirty="0">
                <a:latin typeface="Century Gothic"/>
                <a:cs typeface="72" panose="020B0503030000000003" pitchFamily="34" charset="0"/>
              </a:rPr>
              <a:t>Streamlined and automated compliance, documentation, and reporting for efficient trade operations.</a:t>
            </a:r>
          </a:p>
        </p:txBody>
      </p:sp>
    </p:spTree>
    <p:extLst>
      <p:ext uri="{BB962C8B-B14F-4D97-AF65-F5344CB8AC3E}">
        <p14:creationId xmlns:p14="http://schemas.microsoft.com/office/powerpoint/2010/main" val="23587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1485</Words>
  <Application>Microsoft Office PowerPoint</Application>
  <PresentationFormat>Custom</PresentationFormat>
  <Paragraphs>151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SAP Document and Reporting Compliance</vt:lpstr>
      <vt:lpstr>PowerPoint Presentation</vt:lpstr>
      <vt:lpstr>PowerPoint Presentation</vt:lpstr>
      <vt:lpstr>Trends and Market Dynamics  for International Trade Management</vt:lpstr>
      <vt:lpstr> </vt:lpstr>
      <vt:lpstr>PowerPoint Presentation</vt:lpstr>
      <vt:lpstr>Existing International Trade Management Landscape… Often lacks flexibility, scalability, and automation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luis olivares</cp:lastModifiedBy>
  <cp:revision>92</cp:revision>
  <cp:lastPrinted>2025-12-07T18:19:42Z</cp:lastPrinted>
  <dcterms:created xsi:type="dcterms:W3CDTF">2025-11-25T14:28:14Z</dcterms:created>
  <dcterms:modified xsi:type="dcterms:W3CDTF">2026-02-04T16:39:44Z</dcterms:modified>
</cp:coreProperties>
</file>