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4"/>
  </p:sldMasterIdLst>
  <p:notesMasterIdLst>
    <p:notesMasterId r:id="rId8"/>
  </p:notesMasterIdLst>
  <p:handoutMasterIdLst>
    <p:handoutMasterId r:id="rId9"/>
  </p:handoutMasterIdLst>
  <p:sldIdLst>
    <p:sldId id="497" r:id="rId5"/>
    <p:sldId id="489" r:id="rId6"/>
    <p:sldId id="498" r:id="rId7"/>
  </p:sldIdLst>
  <p:sldSz cx="12195175" cy="6858000"/>
  <p:notesSz cx="7099300" cy="10234613"/>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711" userDrawn="1">
          <p15:clr>
            <a:srgbClr val="A4A3A4"/>
          </p15:clr>
        </p15:guide>
        <p15:guide id="5" pos="2828" userDrawn="1">
          <p15:clr>
            <a:srgbClr val="A4A3A4"/>
          </p15:clr>
        </p15:guide>
        <p15:guide id="6" orient="horz" pos="142" userDrawn="1">
          <p15:clr>
            <a:srgbClr val="A4A3A4"/>
          </p15:clr>
        </p15:guide>
        <p15:guide id="7" orient="horz" pos="2156" userDrawn="1">
          <p15:clr>
            <a:srgbClr val="A4A3A4"/>
          </p15:clr>
        </p15:guide>
        <p15:guide id="8" orient="horz" pos="2319"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F1C0BA-99A4-0A87-1D64-2BCCB8ABF5DE}" name="Buson, Erika" initials="BE" userId="S::erika.buson@sap.com::82c23f3f-1f76-4fe0-9754-bb9fcfffbc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stka, Leah (external - Service)" initials="KL(-S" lastIdx="4" clrIdx="0">
    <p:extLst>
      <p:ext uri="{19B8F6BF-5375-455C-9EA6-DF929625EA0E}">
        <p15:presenceInfo xmlns:p15="http://schemas.microsoft.com/office/powerpoint/2012/main" userId="S-1-5-21-74642-3284969411-2123768488-101508" providerId="AD"/>
      </p:ext>
    </p:extLst>
  </p:cmAuthor>
  <p:cmAuthor id="2" name="Mawhinney, Jayne (external - Service)" initials="MJ(-S" lastIdx="4" clrIdx="1">
    <p:extLst>
      <p:ext uri="{19B8F6BF-5375-455C-9EA6-DF929625EA0E}">
        <p15:presenceInfo xmlns:p15="http://schemas.microsoft.com/office/powerpoint/2012/main" userId="S-1-5-21-74642-3284969411-2123768488-149965" providerId="AD"/>
      </p:ext>
    </p:extLst>
  </p:cmAuthor>
  <p:cmAuthor id="3" name="Mucciarelli, Meghan (external - Service)" initials="MM(-S" lastIdx="2" clrIdx="2">
    <p:extLst>
      <p:ext uri="{19B8F6BF-5375-455C-9EA6-DF929625EA0E}">
        <p15:presenceInfo xmlns:p15="http://schemas.microsoft.com/office/powerpoint/2012/main" userId="S-1-5-21-74642-3284969411-2123768488-154652" providerId="AD"/>
      </p:ext>
    </p:extLst>
  </p:cmAuthor>
  <p:cmAuthor id="4" name="Lehmann, Sonja" initials="LS" lastIdx="10" clrIdx="3">
    <p:extLst>
      <p:ext uri="{19B8F6BF-5375-455C-9EA6-DF929625EA0E}">
        <p15:presenceInfo xmlns:p15="http://schemas.microsoft.com/office/powerpoint/2012/main" userId="S-1-5-21-74642-3284969411-2123768488-160329" providerId="AD"/>
      </p:ext>
    </p:extLst>
  </p:cmAuthor>
  <p:cmAuthor id="5" name="Mucciarelli, Meghan (external - Service)" initials="MM(-S [2]" lastIdx="6" clrIdx="4">
    <p:extLst>
      <p:ext uri="{19B8F6BF-5375-455C-9EA6-DF929625EA0E}">
        <p15:presenceInfo xmlns:p15="http://schemas.microsoft.com/office/powerpoint/2012/main" userId="S::meghan.mucciarelli@sap.com::ec97fc9b-5e2a-47fd-9e15-d6a4f16f7ed4" providerId="AD"/>
      </p:ext>
    </p:extLst>
  </p:cmAuthor>
  <p:cmAuthor id="6" name="Dressel-Wagner, Jana" initials="DJ" lastIdx="1" clrIdx="5">
    <p:extLst>
      <p:ext uri="{19B8F6BF-5375-455C-9EA6-DF929625EA0E}">
        <p15:presenceInfo xmlns:p15="http://schemas.microsoft.com/office/powerpoint/2012/main" userId="S::jana.dressel-wagner@sap.com::bf1ca417-fd88-4a1a-b211-72fac3cf9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00"/>
    <a:srgbClr val="0F46A7"/>
    <a:srgbClr val="970A82"/>
    <a:srgbClr val="FFFFFF"/>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9" autoAdjust="0"/>
    <p:restoredTop sz="95878" autoAdjust="0"/>
  </p:normalViewPr>
  <p:slideViewPr>
    <p:cSldViewPr snapToGrid="0">
      <p:cViewPr varScale="1">
        <p:scale>
          <a:sx n="107" d="100"/>
          <a:sy n="107" d="100"/>
        </p:scale>
        <p:origin x="1074" y="108"/>
      </p:cViewPr>
      <p:guideLst>
        <p:guide pos="711"/>
        <p:guide pos="2828"/>
        <p:guide orient="horz" pos="142"/>
        <p:guide orient="horz" pos="2156"/>
        <p:guide orient="horz" pos="2319"/>
      </p:guideLst>
    </p:cSldViewPr>
  </p:slideViewPr>
  <p:outlineViewPr>
    <p:cViewPr>
      <p:scale>
        <a:sx n="33" d="100"/>
        <a:sy n="33" d="100"/>
      </p:scale>
      <p:origin x="0" y="-21280"/>
    </p:cViewPr>
  </p:outlineViewPr>
  <p:notesTextViewPr>
    <p:cViewPr>
      <p:scale>
        <a:sx n="1" d="1"/>
        <a:sy n="1" d="1"/>
      </p:scale>
      <p:origin x="0" y="0"/>
    </p:cViewPr>
  </p:notesTextViewPr>
  <p:notesViewPr>
    <p:cSldViewPr snapToGrid="0">
      <p:cViewPr>
        <p:scale>
          <a:sx n="1" d="2"/>
          <a:sy n="1" d="2"/>
        </p:scale>
        <p:origin x="0" y="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1469" y="9721106"/>
            <a:ext cx="3076363" cy="511731"/>
          </a:xfrm>
          <a:prstGeom prst="rect">
            <a:avLst/>
          </a:prstGeom>
        </p:spPr>
        <p:txBody>
          <a:bodyPr vert="horz" lIns="99048" tIns="49524" rIns="99048" bIns="49524" rtlCol="0" anchor="b"/>
          <a:lstStyle>
            <a:lvl1pPr algn="r">
              <a:defRPr sz="1300"/>
            </a:lvl1pPr>
          </a:lstStyle>
          <a:p>
            <a:pPr algn="ctr"/>
            <a:fld id="{47855BD9-AF71-426C-9B9B-B0E52B88852E}" type="slidenum">
              <a:rPr lang="de-DE" sz="1100"/>
              <a:pPr algn="ctr"/>
              <a:t>‹Nº›</a:t>
            </a:fld>
            <a:endParaRPr lang="de-DE" sz="11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23850" y="685800"/>
            <a:ext cx="6451600" cy="3629025"/>
          </a:xfrm>
          <a:prstGeom prst="rect">
            <a:avLst/>
          </a:prstGeom>
          <a:noFill/>
          <a:ln w="12700">
            <a:solidFill>
              <a:prstClr val="black"/>
            </a:solidFill>
          </a:ln>
        </p:spPr>
        <p:txBody>
          <a:bodyPr vert="horz" lIns="99048" tIns="49524" rIns="99048" bIns="49524" rtlCol="0" anchor="ctr"/>
          <a:lstStyle/>
          <a:p>
            <a:endParaRPr lang="de-DE"/>
          </a:p>
        </p:txBody>
      </p:sp>
      <p:sp>
        <p:nvSpPr>
          <p:cNvPr id="5" name="Notes Placeholder 4"/>
          <p:cNvSpPr>
            <a:spLocks noGrp="1"/>
          </p:cNvSpPr>
          <p:nvPr>
            <p:ph type="body" sz="quarter" idx="3"/>
          </p:nvPr>
        </p:nvSpPr>
        <p:spPr>
          <a:xfrm>
            <a:off x="568317" y="4611577"/>
            <a:ext cx="5962667" cy="51078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3061573" y="10001494"/>
            <a:ext cx="976155" cy="229851"/>
          </a:xfrm>
          <a:prstGeom prst="rect">
            <a:avLst/>
          </a:prstGeom>
        </p:spPr>
        <p:txBody>
          <a:bodyPr vert="horz" lIns="99048" tIns="49524" rIns="99048" bIns="49524" rtlCol="0" anchor="b"/>
          <a:lstStyle>
            <a:lvl1pPr algn="ctr">
              <a:defRPr sz="900"/>
            </a:lvl1pPr>
          </a:lstStyle>
          <a:p>
            <a:fld id="{7D8C2C35-2B8A-446E-BEC0-FD36716C29AC}" type="slidenum">
              <a:rPr lang="de-DE" smtClean="0"/>
              <a:pPr/>
              <a:t>‹Nº›</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a:p>
        </p:txBody>
      </p:sp>
    </p:spTree>
    <p:extLst>
      <p:ext uri="{BB962C8B-B14F-4D97-AF65-F5344CB8AC3E}">
        <p14:creationId xmlns:p14="http://schemas.microsoft.com/office/powerpoint/2010/main" val="134607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a:p>
        </p:txBody>
      </p:sp>
    </p:spTree>
    <p:extLst>
      <p:ext uri="{BB962C8B-B14F-4D97-AF65-F5344CB8AC3E}">
        <p14:creationId xmlns:p14="http://schemas.microsoft.com/office/powerpoint/2010/main" val="376874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3</a:t>
            </a:fld>
            <a:endParaRPr lang="en-US"/>
          </a:p>
        </p:txBody>
      </p:sp>
    </p:spTree>
    <p:extLst>
      <p:ext uri="{BB962C8B-B14F-4D97-AF65-F5344CB8AC3E}">
        <p14:creationId xmlns:p14="http://schemas.microsoft.com/office/powerpoint/2010/main" val="288728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TS short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916638"/>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46">
          <p15:clr>
            <a:srgbClr val="FBAE40"/>
          </p15:clr>
        </p15:guide>
        <p15:guide id="6" orient="horz" pos="3339">
          <p15:clr>
            <a:srgbClr val="FBAE40"/>
          </p15:clr>
        </p15:guide>
        <p15:guide id="7" orient="horz" pos="902">
          <p15:clr>
            <a:srgbClr val="FBAE40"/>
          </p15:clr>
        </p15:guide>
        <p15:guide id="8" pos="73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S short  - white">
    <p:bg>
      <p:bgPr>
        <a:solidFill>
          <a:schemeClr val="bg1"/>
        </a:solidFill>
        <a:effectLst/>
      </p:bgPr>
    </p:bg>
    <p:spTree>
      <p:nvGrpSpPr>
        <p:cNvPr id="1" name=""/>
        <p:cNvGrpSpPr/>
        <p:nvPr/>
      </p:nvGrpSpPr>
      <p:grpSpPr>
        <a:xfrm>
          <a:off x="0" y="0"/>
          <a:ext cx="0" cy="0"/>
          <a:chOff x="0" y="0"/>
          <a:chExt cx="0" cy="0"/>
        </a:xfrm>
      </p:grpSpPr>
      <p:pic>
        <p:nvPicPr>
          <p:cNvPr id="27" name="SAP Logo">
            <a:extLst>
              <a:ext uri="{FF2B5EF4-FFF2-40B4-BE49-F238E27FC236}">
                <a16:creationId xmlns:a16="http://schemas.microsoft.com/office/drawing/2014/main" id="{D4BB54DC-F77C-4090-987C-BC7FCFCFF80D}"/>
              </a:ext>
            </a:extLst>
          </p:cNvPr>
          <p:cNvPicPr>
            <a:picLocks noChangeAspect="1"/>
          </p:cNvPicPr>
          <p:nvPr userDrawn="1"/>
        </p:nvPicPr>
        <p:blipFill>
          <a:blip r:embed="rId2"/>
          <a:srcRect/>
          <a:stretch/>
        </p:blipFill>
        <p:spPr>
          <a:xfrm>
            <a:off x="9727541" y="5987572"/>
            <a:ext cx="1963635" cy="355695"/>
          </a:xfrm>
          <a:prstGeom prst="rect">
            <a:avLst/>
          </a:prstGeom>
        </p:spPr>
      </p:pic>
      <p:sp>
        <p:nvSpPr>
          <p:cNvPr id="7" name="Text Placeholder"/>
          <p:cNvSpPr>
            <a:spLocks noGrp="1"/>
          </p:cNvSpPr>
          <p:nvPr>
            <p:ph type="body" sz="quarter" idx="11" hasCustomPrompt="1"/>
          </p:nvPr>
        </p:nvSpPr>
        <p:spPr bwMode="black">
          <a:xfrm>
            <a:off x="503999" y="1434726"/>
            <a:ext cx="7092000" cy="3866693"/>
          </a:xfrm>
        </p:spPr>
        <p:txBody>
          <a:bodyPr>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a:solidFill>
                  <a:schemeClr val="tx1"/>
                </a:solidFill>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4001" y="555760"/>
            <a:ext cx="7092000" cy="553998"/>
          </a:xfrm>
        </p:spPr>
        <p:txBody>
          <a:bodyPr anchor="ctr">
            <a:noAutofit/>
          </a:bodyPr>
          <a:lstStyle>
            <a:lvl1pPr>
              <a:defRPr sz="1800">
                <a:solidFill>
                  <a:schemeClr val="tx1"/>
                </a:solidFill>
              </a:defRPr>
            </a:lvl1pPr>
          </a:lstStyle>
          <a:p>
            <a:pPr lvl="0"/>
            <a:r>
              <a:rPr lang="en-US"/>
              <a:t>Title runs here and here and here and here and here and here</a:t>
            </a:r>
            <a:br>
              <a:rPr lang="en-US"/>
            </a:br>
            <a:r>
              <a:rPr lang="en-US"/>
              <a:t>and here and here</a:t>
            </a:r>
          </a:p>
        </p:txBody>
      </p:sp>
      <p:sp>
        <p:nvSpPr>
          <p:cNvPr id="17" name="Text Placeholder">
            <a:extLst>
              <a:ext uri="{FF2B5EF4-FFF2-40B4-BE49-F238E27FC236}">
                <a16:creationId xmlns:a16="http://schemas.microsoft.com/office/drawing/2014/main" id="{31A034C5-3DA5-4945-A987-73F0E9776F09}"/>
              </a:ext>
            </a:extLst>
          </p:cNvPr>
          <p:cNvSpPr>
            <a:spLocks noGrp="1"/>
          </p:cNvSpPr>
          <p:nvPr>
            <p:ph type="body" sz="quarter" idx="12" hasCustomPrompt="1"/>
          </p:nvPr>
        </p:nvSpPr>
        <p:spPr bwMode="black">
          <a:xfrm>
            <a:off x="8127175" y="1431554"/>
            <a:ext cx="3564001" cy="1116000"/>
          </a:xfrm>
        </p:spPr>
        <p:txBody>
          <a:bodyPr anchor="t">
            <a:noAutofit/>
          </a:bodyPr>
          <a:lstStyle>
            <a:lvl1pPr>
              <a:spcBef>
                <a:spcPts val="0"/>
              </a:spcBef>
              <a:defRPr sz="1200" b="0">
                <a:solidFill>
                  <a:schemeClr val="tx1"/>
                </a:solidFill>
              </a:defRPr>
            </a:lvl1pPr>
            <a:lvl2pPr marL="0" indent="0">
              <a:spcBef>
                <a:spcPts val="600"/>
              </a:spcBef>
              <a:buNone/>
              <a:defRPr sz="9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„Quote.“</a:t>
            </a:r>
          </a:p>
          <a:p>
            <a:pPr lvl="1"/>
            <a:r>
              <a:rPr lang="en-US"/>
              <a:t>First and Last Name, Position, Full Legal Company Name</a:t>
            </a:r>
          </a:p>
        </p:txBody>
      </p:sp>
      <p:sp>
        <p:nvSpPr>
          <p:cNvPr id="18" name="Text Placeholder">
            <a:extLst>
              <a:ext uri="{FF2B5EF4-FFF2-40B4-BE49-F238E27FC236}">
                <a16:creationId xmlns:a16="http://schemas.microsoft.com/office/drawing/2014/main" id="{A94DBCA6-C1ED-4F62-A230-6A95EDC13295}"/>
              </a:ext>
            </a:extLst>
          </p:cNvPr>
          <p:cNvSpPr>
            <a:spLocks noGrp="1"/>
          </p:cNvSpPr>
          <p:nvPr>
            <p:ph type="body" sz="quarter" idx="13" hasCustomPrompt="1"/>
          </p:nvPr>
        </p:nvSpPr>
        <p:spPr bwMode="black">
          <a:xfrm>
            <a:off x="503999" y="5805964"/>
            <a:ext cx="864000" cy="540000"/>
          </a:xfrm>
        </p:spPr>
        <p:txBody>
          <a:bodyPr wrap="square">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Company Name</a:t>
            </a:r>
          </a:p>
          <a:p>
            <a:pPr lvl="1"/>
            <a:r>
              <a:rPr lang="en-US"/>
              <a:t>Body copy</a:t>
            </a:r>
            <a:br>
              <a:rPr lang="en-US"/>
            </a:br>
            <a:endParaRPr lang="en-US"/>
          </a:p>
        </p:txBody>
      </p:sp>
      <p:sp>
        <p:nvSpPr>
          <p:cNvPr id="20" name="Text Placeholder">
            <a:extLst>
              <a:ext uri="{FF2B5EF4-FFF2-40B4-BE49-F238E27FC236}">
                <a16:creationId xmlns:a16="http://schemas.microsoft.com/office/drawing/2014/main" id="{B90CC14E-5372-4925-8E78-B9D40913045E}"/>
              </a:ext>
            </a:extLst>
          </p:cNvPr>
          <p:cNvSpPr>
            <a:spLocks noGrp="1"/>
          </p:cNvSpPr>
          <p:nvPr>
            <p:ph type="body" sz="quarter" idx="14" hasCustomPrompt="1"/>
          </p:nvPr>
        </p:nvSpPr>
        <p:spPr bwMode="black">
          <a:xfrm>
            <a:off x="15911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Industry</a:t>
            </a:r>
          </a:p>
          <a:p>
            <a:pPr lvl="1"/>
            <a:r>
              <a:rPr lang="en-US"/>
              <a:t>Body copy</a:t>
            </a:r>
            <a:br>
              <a:rPr lang="en-US"/>
            </a:br>
            <a:endParaRPr lang="en-US"/>
          </a:p>
        </p:txBody>
      </p:sp>
      <p:sp>
        <p:nvSpPr>
          <p:cNvPr id="21" name="Text Placeholder">
            <a:extLst>
              <a:ext uri="{FF2B5EF4-FFF2-40B4-BE49-F238E27FC236}">
                <a16:creationId xmlns:a16="http://schemas.microsoft.com/office/drawing/2014/main" id="{4FE68ED5-984C-4D38-B656-CC6C94C43DBF}"/>
              </a:ext>
            </a:extLst>
          </p:cNvPr>
          <p:cNvSpPr>
            <a:spLocks noGrp="1"/>
          </p:cNvSpPr>
          <p:nvPr>
            <p:ph type="body" sz="quarter" idx="15" hasCustomPrompt="1"/>
          </p:nvPr>
        </p:nvSpPr>
        <p:spPr bwMode="black">
          <a:xfrm>
            <a:off x="41615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Employees</a:t>
            </a:r>
          </a:p>
          <a:p>
            <a:pPr lvl="1"/>
            <a:r>
              <a:rPr lang="en-US"/>
              <a:t>Body copy</a:t>
            </a:r>
            <a:br>
              <a:rPr lang="en-US"/>
            </a:br>
            <a:endParaRPr lang="en-US"/>
          </a:p>
        </p:txBody>
      </p:sp>
      <p:sp>
        <p:nvSpPr>
          <p:cNvPr id="24" name="Text Placeholder">
            <a:extLst>
              <a:ext uri="{FF2B5EF4-FFF2-40B4-BE49-F238E27FC236}">
                <a16:creationId xmlns:a16="http://schemas.microsoft.com/office/drawing/2014/main" id="{713C1F00-759E-4B35-AD44-B30F6938AA20}"/>
              </a:ext>
            </a:extLst>
          </p:cNvPr>
          <p:cNvSpPr>
            <a:spLocks noGrp="1"/>
          </p:cNvSpPr>
          <p:nvPr>
            <p:ph type="body" sz="quarter" idx="16" hasCustomPrompt="1"/>
          </p:nvPr>
        </p:nvSpPr>
        <p:spPr bwMode="black">
          <a:xfrm>
            <a:off x="52487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Revenue</a:t>
            </a:r>
          </a:p>
          <a:p>
            <a:pPr lvl="1"/>
            <a:r>
              <a:rPr lang="en-US"/>
              <a:t>Body copy</a:t>
            </a:r>
            <a:br>
              <a:rPr lang="en-US"/>
            </a:br>
            <a:endParaRPr lang="en-US"/>
          </a:p>
        </p:txBody>
      </p:sp>
      <p:sp>
        <p:nvSpPr>
          <p:cNvPr id="22" name="object 13">
            <a:extLst>
              <a:ext uri="{FF2B5EF4-FFF2-40B4-BE49-F238E27FC236}">
                <a16:creationId xmlns:a16="http://schemas.microsoft.com/office/drawing/2014/main" id="{33510437-C838-4F53-9C59-4C01AFE4DD8D}"/>
              </a:ext>
            </a:extLst>
          </p:cNvPr>
          <p:cNvSpPr/>
          <p:nvPr userDrawn="1"/>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a:p>
        </p:txBody>
      </p:sp>
      <p:sp>
        <p:nvSpPr>
          <p:cNvPr id="15" name="Text Placeholder">
            <a:extLst>
              <a:ext uri="{FF2B5EF4-FFF2-40B4-BE49-F238E27FC236}">
                <a16:creationId xmlns:a16="http://schemas.microsoft.com/office/drawing/2014/main" id="{F69F6118-6DEA-4B0E-A587-241AE19FCEBC}"/>
              </a:ext>
            </a:extLst>
          </p:cNvPr>
          <p:cNvSpPr>
            <a:spLocks noGrp="1"/>
          </p:cNvSpPr>
          <p:nvPr>
            <p:ph type="body" sz="quarter" idx="19" hasCustomPrompt="1"/>
          </p:nvPr>
        </p:nvSpPr>
        <p:spPr bwMode="black">
          <a:xfrm>
            <a:off x="2678399" y="5805964"/>
            <a:ext cx="1260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de-DE"/>
              <a:t>Products </a:t>
            </a:r>
            <a:r>
              <a:rPr lang="de-DE" err="1"/>
              <a:t>and</a:t>
            </a:r>
            <a:r>
              <a:rPr lang="de-DE"/>
              <a:t> Services</a:t>
            </a:r>
            <a:endParaRPr lang="en-US"/>
          </a:p>
          <a:p>
            <a:pPr lvl="1"/>
            <a:r>
              <a:rPr lang="en-US"/>
              <a:t>Body copy</a:t>
            </a:r>
            <a:br>
              <a:rPr lang="en-US"/>
            </a:br>
            <a:endParaRPr lang="en-US"/>
          </a:p>
        </p:txBody>
      </p:sp>
      <p:sp>
        <p:nvSpPr>
          <p:cNvPr id="26" name="Text Placeholder">
            <a:extLst>
              <a:ext uri="{FF2B5EF4-FFF2-40B4-BE49-F238E27FC236}">
                <a16:creationId xmlns:a16="http://schemas.microsoft.com/office/drawing/2014/main" id="{FD85B15F-A587-433C-B85B-CA6C96ECA186}"/>
              </a:ext>
            </a:extLst>
          </p:cNvPr>
          <p:cNvSpPr>
            <a:spLocks noGrp="1"/>
          </p:cNvSpPr>
          <p:nvPr>
            <p:ph type="body" sz="quarter" idx="21" hasCustomPrompt="1"/>
          </p:nvPr>
        </p:nvSpPr>
        <p:spPr bwMode="black">
          <a:xfrm>
            <a:off x="6335999" y="5805964"/>
            <a:ext cx="1260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Featured Solutions</a:t>
            </a:r>
          </a:p>
          <a:p>
            <a:pPr lvl="1"/>
            <a:r>
              <a:rPr lang="en-US"/>
              <a:t>Body copy</a:t>
            </a:r>
            <a:br>
              <a:rPr lang="en-US"/>
            </a:br>
            <a:endParaRPr lang="en-US"/>
          </a:p>
        </p:txBody>
      </p:sp>
      <p:sp>
        <p:nvSpPr>
          <p:cNvPr id="30" name="Text Placeholder">
            <a:extLst>
              <a:ext uri="{FF2B5EF4-FFF2-40B4-BE49-F238E27FC236}">
                <a16:creationId xmlns:a16="http://schemas.microsoft.com/office/drawing/2014/main" id="{28ACD5D5-5874-4D39-BDF3-E36C6AC1353A}"/>
              </a:ext>
            </a:extLst>
          </p:cNvPr>
          <p:cNvSpPr>
            <a:spLocks noGrp="1"/>
          </p:cNvSpPr>
          <p:nvPr>
            <p:ph type="body" sz="quarter" idx="22" hasCustomPrompt="1"/>
          </p:nvPr>
        </p:nvSpPr>
        <p:spPr bwMode="black">
          <a:xfrm>
            <a:off x="8126413"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XX%</a:t>
            </a:r>
            <a:endParaRPr lang="en-US"/>
          </a:p>
        </p:txBody>
      </p:sp>
      <p:sp>
        <p:nvSpPr>
          <p:cNvPr id="31" name="Text Placeholder">
            <a:extLst>
              <a:ext uri="{FF2B5EF4-FFF2-40B4-BE49-F238E27FC236}">
                <a16:creationId xmlns:a16="http://schemas.microsoft.com/office/drawing/2014/main" id="{449460A6-CD04-44D5-AB91-0EC242157A1C}"/>
              </a:ext>
            </a:extLst>
          </p:cNvPr>
          <p:cNvSpPr>
            <a:spLocks noGrp="1"/>
          </p:cNvSpPr>
          <p:nvPr>
            <p:ph type="body" sz="quarter" idx="23" hasCustomPrompt="1"/>
          </p:nvPr>
        </p:nvSpPr>
        <p:spPr bwMode="black">
          <a:xfrm>
            <a:off x="8126413" y="3558832"/>
            <a:ext cx="1620000" cy="648000"/>
          </a:xfrm>
        </p:spPr>
        <p:txBody>
          <a:bodyPr wrap="square">
            <a:noAutofit/>
          </a:bodyPr>
          <a:lstStyle>
            <a:lvl1pPr>
              <a:spcBef>
                <a:spcPts val="0"/>
              </a:spcBef>
              <a:defRPr sz="1000" b="0">
                <a:solidFill>
                  <a:schemeClr val="tx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a:latin typeface="+mn-lt"/>
              </a:rPr>
              <a:t>Data type body here</a:t>
            </a:r>
            <a:endParaRPr lang="en-US"/>
          </a:p>
        </p:txBody>
      </p:sp>
      <p:sp>
        <p:nvSpPr>
          <p:cNvPr id="33" name="Text Placeholder">
            <a:extLst>
              <a:ext uri="{FF2B5EF4-FFF2-40B4-BE49-F238E27FC236}">
                <a16:creationId xmlns:a16="http://schemas.microsoft.com/office/drawing/2014/main" id="{8C413235-F81F-4E76-9BDC-0E428F79F56B}"/>
              </a:ext>
            </a:extLst>
          </p:cNvPr>
          <p:cNvSpPr>
            <a:spLocks noGrp="1"/>
          </p:cNvSpPr>
          <p:nvPr>
            <p:ph type="body" sz="quarter" idx="24" hasCustomPrompt="1"/>
          </p:nvPr>
        </p:nvSpPr>
        <p:spPr bwMode="black">
          <a:xfrm>
            <a:off x="10078288"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XX%</a:t>
            </a:r>
            <a:endParaRPr lang="en-US"/>
          </a:p>
        </p:txBody>
      </p:sp>
      <p:sp>
        <p:nvSpPr>
          <p:cNvPr id="34" name="Text Placeholder">
            <a:extLst>
              <a:ext uri="{FF2B5EF4-FFF2-40B4-BE49-F238E27FC236}">
                <a16:creationId xmlns:a16="http://schemas.microsoft.com/office/drawing/2014/main" id="{57851D8F-5140-4857-BC42-78B5EB47C927}"/>
              </a:ext>
            </a:extLst>
          </p:cNvPr>
          <p:cNvSpPr>
            <a:spLocks noGrp="1"/>
          </p:cNvSpPr>
          <p:nvPr>
            <p:ph type="body" sz="quarter" idx="25" hasCustomPrompt="1"/>
          </p:nvPr>
        </p:nvSpPr>
        <p:spPr bwMode="black">
          <a:xfrm>
            <a:off x="10078288" y="3558832"/>
            <a:ext cx="1620000" cy="648000"/>
          </a:xfrm>
        </p:spPr>
        <p:txBody>
          <a:bodyPr wrap="square">
            <a:noAutofit/>
          </a:bodyPr>
          <a:lstStyle>
            <a:lvl1pPr>
              <a:spcBef>
                <a:spcPts val="0"/>
              </a:spcBef>
              <a:defRPr sz="1000" b="0">
                <a:solidFill>
                  <a:schemeClr val="tx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a:latin typeface="+mn-lt"/>
              </a:rPr>
              <a:t>Data type body here</a:t>
            </a:r>
            <a:endParaRPr lang="en-US"/>
          </a:p>
        </p:txBody>
      </p:sp>
    </p:spTree>
    <p:extLst>
      <p:ext uri="{BB962C8B-B14F-4D97-AF65-F5344CB8AC3E}">
        <p14:creationId xmlns:p14="http://schemas.microsoft.com/office/powerpoint/2010/main" val="206061020"/>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46" userDrawn="1">
          <p15:clr>
            <a:srgbClr val="FBAE40"/>
          </p15:clr>
        </p15:guide>
        <p15:guide id="6" orient="horz" pos="3339" userDrawn="1">
          <p15:clr>
            <a:srgbClr val="FBAE40"/>
          </p15:clr>
        </p15:guide>
        <p15:guide id="7" orient="horz" pos="902">
          <p15:clr>
            <a:srgbClr val="FBAE40"/>
          </p15:clr>
        </p15:guide>
        <p15:guide id="8" pos="736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S short - black">
    <p:bg>
      <p:bgPr>
        <a:solidFill>
          <a:schemeClr val="tx1"/>
        </a:solidFill>
        <a:effectLst/>
      </p:bgPr>
    </p:bg>
    <p:spTree>
      <p:nvGrpSpPr>
        <p:cNvPr id="1" name=""/>
        <p:cNvGrpSpPr/>
        <p:nvPr/>
      </p:nvGrpSpPr>
      <p:grpSpPr>
        <a:xfrm>
          <a:off x="0" y="0"/>
          <a:ext cx="0" cy="0"/>
          <a:chOff x="0" y="0"/>
          <a:chExt cx="0" cy="0"/>
        </a:xfrm>
      </p:grpSpPr>
      <p:pic>
        <p:nvPicPr>
          <p:cNvPr id="19" name="SAP Logo">
            <a:extLst>
              <a:ext uri="{FF2B5EF4-FFF2-40B4-BE49-F238E27FC236}">
                <a16:creationId xmlns:a16="http://schemas.microsoft.com/office/drawing/2014/main" id="{E2CF24E5-571C-46FB-8F0C-A8CE9F995B92}"/>
              </a:ext>
            </a:extLst>
          </p:cNvPr>
          <p:cNvPicPr>
            <a:picLocks noChangeAspect="1"/>
          </p:cNvPicPr>
          <p:nvPr userDrawn="1"/>
        </p:nvPicPr>
        <p:blipFill>
          <a:blip r:embed="rId2"/>
          <a:srcRect/>
          <a:stretch/>
        </p:blipFill>
        <p:spPr>
          <a:xfrm>
            <a:off x="9727540" y="5987572"/>
            <a:ext cx="1963636" cy="355695"/>
          </a:xfrm>
          <a:prstGeom prst="rect">
            <a:avLst/>
          </a:prstGeom>
        </p:spPr>
      </p:pic>
      <p:sp>
        <p:nvSpPr>
          <p:cNvPr id="7" name="Text Placeholder"/>
          <p:cNvSpPr>
            <a:spLocks noGrp="1"/>
          </p:cNvSpPr>
          <p:nvPr>
            <p:ph type="body" sz="quarter" idx="11" hasCustomPrompt="1"/>
          </p:nvPr>
        </p:nvSpPr>
        <p:spPr bwMode="black">
          <a:xfrm>
            <a:off x="503999" y="1434726"/>
            <a:ext cx="7092000" cy="3866693"/>
          </a:xfrm>
        </p:spPr>
        <p:txBody>
          <a:bodyPr>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a:solidFill>
                  <a:schemeClr val="bg1"/>
                </a:solidFill>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4001" y="555760"/>
            <a:ext cx="7092000" cy="553998"/>
          </a:xfrm>
        </p:spPr>
        <p:txBody>
          <a:bodyPr anchor="ctr">
            <a:noAutofit/>
          </a:bodyPr>
          <a:lstStyle>
            <a:lvl1pPr>
              <a:defRPr sz="1800">
                <a:solidFill>
                  <a:schemeClr val="bg1"/>
                </a:solidFill>
              </a:defRPr>
            </a:lvl1pPr>
          </a:lstStyle>
          <a:p>
            <a:pPr lvl="0"/>
            <a:r>
              <a:rPr lang="en-US"/>
              <a:t>Title runs here and here and here and here and here and here</a:t>
            </a:r>
            <a:br>
              <a:rPr lang="en-US"/>
            </a:br>
            <a:r>
              <a:rPr lang="en-US"/>
              <a:t>and here and here</a:t>
            </a:r>
          </a:p>
        </p:txBody>
      </p:sp>
      <p:sp>
        <p:nvSpPr>
          <p:cNvPr id="17" name="Text Placeholder">
            <a:extLst>
              <a:ext uri="{FF2B5EF4-FFF2-40B4-BE49-F238E27FC236}">
                <a16:creationId xmlns:a16="http://schemas.microsoft.com/office/drawing/2014/main" id="{31A034C5-3DA5-4945-A987-73F0E9776F09}"/>
              </a:ext>
            </a:extLst>
          </p:cNvPr>
          <p:cNvSpPr>
            <a:spLocks noGrp="1"/>
          </p:cNvSpPr>
          <p:nvPr>
            <p:ph type="body" sz="quarter" idx="12" hasCustomPrompt="1"/>
          </p:nvPr>
        </p:nvSpPr>
        <p:spPr bwMode="black">
          <a:xfrm>
            <a:off x="8127175" y="1431554"/>
            <a:ext cx="3564001" cy="1116000"/>
          </a:xfrm>
        </p:spPr>
        <p:txBody>
          <a:bodyPr anchor="t">
            <a:noAutofit/>
          </a:bodyPr>
          <a:lstStyle>
            <a:lvl1pPr>
              <a:spcBef>
                <a:spcPts val="0"/>
              </a:spcBef>
              <a:defRPr sz="1200" b="0">
                <a:solidFill>
                  <a:schemeClr val="bg1"/>
                </a:solidFill>
              </a:defRPr>
            </a:lvl1pPr>
            <a:lvl2pPr marL="0" indent="0">
              <a:spcBef>
                <a:spcPts val="600"/>
              </a:spcBef>
              <a:buNone/>
              <a:defRPr sz="9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„Quote.“</a:t>
            </a:r>
          </a:p>
          <a:p>
            <a:pPr lvl="1"/>
            <a:r>
              <a:rPr lang="en-US"/>
              <a:t>First and Last Name, Position, Full Legal Company Name</a:t>
            </a:r>
          </a:p>
        </p:txBody>
      </p:sp>
      <p:sp>
        <p:nvSpPr>
          <p:cNvPr id="18" name="Text Placeholder">
            <a:extLst>
              <a:ext uri="{FF2B5EF4-FFF2-40B4-BE49-F238E27FC236}">
                <a16:creationId xmlns:a16="http://schemas.microsoft.com/office/drawing/2014/main" id="{A94DBCA6-C1ED-4F62-A230-6A95EDC13295}"/>
              </a:ext>
            </a:extLst>
          </p:cNvPr>
          <p:cNvSpPr>
            <a:spLocks noGrp="1"/>
          </p:cNvSpPr>
          <p:nvPr>
            <p:ph type="body" sz="quarter" idx="13" hasCustomPrompt="1"/>
          </p:nvPr>
        </p:nvSpPr>
        <p:spPr bwMode="black">
          <a:xfrm>
            <a:off x="503999" y="5805964"/>
            <a:ext cx="864000" cy="540000"/>
          </a:xfrm>
        </p:spPr>
        <p:txBody>
          <a:bodyPr wrap="square">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Company Name</a:t>
            </a:r>
          </a:p>
          <a:p>
            <a:pPr lvl="1"/>
            <a:r>
              <a:rPr lang="en-US"/>
              <a:t>Body copy</a:t>
            </a:r>
            <a:br>
              <a:rPr lang="en-US"/>
            </a:br>
            <a:endParaRPr lang="en-US"/>
          </a:p>
        </p:txBody>
      </p:sp>
      <p:sp>
        <p:nvSpPr>
          <p:cNvPr id="20" name="Text Placeholder">
            <a:extLst>
              <a:ext uri="{FF2B5EF4-FFF2-40B4-BE49-F238E27FC236}">
                <a16:creationId xmlns:a16="http://schemas.microsoft.com/office/drawing/2014/main" id="{B90CC14E-5372-4925-8E78-B9D40913045E}"/>
              </a:ext>
            </a:extLst>
          </p:cNvPr>
          <p:cNvSpPr>
            <a:spLocks noGrp="1"/>
          </p:cNvSpPr>
          <p:nvPr>
            <p:ph type="body" sz="quarter" idx="14" hasCustomPrompt="1"/>
          </p:nvPr>
        </p:nvSpPr>
        <p:spPr bwMode="black">
          <a:xfrm>
            <a:off x="15911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Industry</a:t>
            </a:r>
          </a:p>
          <a:p>
            <a:pPr lvl="1"/>
            <a:r>
              <a:rPr lang="en-US"/>
              <a:t>Body copy</a:t>
            </a:r>
            <a:br>
              <a:rPr lang="en-US"/>
            </a:br>
            <a:endParaRPr lang="en-US"/>
          </a:p>
        </p:txBody>
      </p:sp>
      <p:sp>
        <p:nvSpPr>
          <p:cNvPr id="21" name="Text Placeholder">
            <a:extLst>
              <a:ext uri="{FF2B5EF4-FFF2-40B4-BE49-F238E27FC236}">
                <a16:creationId xmlns:a16="http://schemas.microsoft.com/office/drawing/2014/main" id="{4FE68ED5-984C-4D38-B656-CC6C94C43DBF}"/>
              </a:ext>
            </a:extLst>
          </p:cNvPr>
          <p:cNvSpPr>
            <a:spLocks noGrp="1"/>
          </p:cNvSpPr>
          <p:nvPr>
            <p:ph type="body" sz="quarter" idx="15" hasCustomPrompt="1"/>
          </p:nvPr>
        </p:nvSpPr>
        <p:spPr bwMode="black">
          <a:xfrm>
            <a:off x="41615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Employees</a:t>
            </a:r>
          </a:p>
          <a:p>
            <a:pPr lvl="1"/>
            <a:r>
              <a:rPr lang="en-US"/>
              <a:t>Body copy</a:t>
            </a:r>
            <a:br>
              <a:rPr lang="en-US"/>
            </a:br>
            <a:endParaRPr lang="en-US"/>
          </a:p>
        </p:txBody>
      </p:sp>
      <p:sp>
        <p:nvSpPr>
          <p:cNvPr id="24" name="Text Placeholder">
            <a:extLst>
              <a:ext uri="{FF2B5EF4-FFF2-40B4-BE49-F238E27FC236}">
                <a16:creationId xmlns:a16="http://schemas.microsoft.com/office/drawing/2014/main" id="{713C1F00-759E-4B35-AD44-B30F6938AA20}"/>
              </a:ext>
            </a:extLst>
          </p:cNvPr>
          <p:cNvSpPr>
            <a:spLocks noGrp="1"/>
          </p:cNvSpPr>
          <p:nvPr>
            <p:ph type="body" sz="quarter" idx="16" hasCustomPrompt="1"/>
          </p:nvPr>
        </p:nvSpPr>
        <p:spPr bwMode="black">
          <a:xfrm>
            <a:off x="52487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Revenue</a:t>
            </a:r>
          </a:p>
          <a:p>
            <a:pPr lvl="1"/>
            <a:r>
              <a:rPr lang="en-US"/>
              <a:t>Body copy</a:t>
            </a:r>
            <a:br>
              <a:rPr lang="en-US"/>
            </a:br>
            <a:endParaRPr lang="en-US"/>
          </a:p>
        </p:txBody>
      </p:sp>
      <p:sp>
        <p:nvSpPr>
          <p:cNvPr id="22" name="object 13">
            <a:extLst>
              <a:ext uri="{FF2B5EF4-FFF2-40B4-BE49-F238E27FC236}">
                <a16:creationId xmlns:a16="http://schemas.microsoft.com/office/drawing/2014/main" id="{33510437-C838-4F53-9C59-4C01AFE4DD8D}"/>
              </a:ext>
            </a:extLst>
          </p:cNvPr>
          <p:cNvSpPr/>
          <p:nvPr userDrawn="1"/>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a:p>
        </p:txBody>
      </p:sp>
      <p:sp>
        <p:nvSpPr>
          <p:cNvPr id="15" name="Text Placeholder">
            <a:extLst>
              <a:ext uri="{FF2B5EF4-FFF2-40B4-BE49-F238E27FC236}">
                <a16:creationId xmlns:a16="http://schemas.microsoft.com/office/drawing/2014/main" id="{F69F6118-6DEA-4B0E-A587-241AE19FCEBC}"/>
              </a:ext>
            </a:extLst>
          </p:cNvPr>
          <p:cNvSpPr>
            <a:spLocks noGrp="1"/>
          </p:cNvSpPr>
          <p:nvPr>
            <p:ph type="body" sz="quarter" idx="19" hasCustomPrompt="1"/>
          </p:nvPr>
        </p:nvSpPr>
        <p:spPr bwMode="black">
          <a:xfrm>
            <a:off x="2678399" y="5805964"/>
            <a:ext cx="1260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de-DE"/>
              <a:t>Products </a:t>
            </a:r>
            <a:r>
              <a:rPr lang="de-DE" err="1"/>
              <a:t>and</a:t>
            </a:r>
            <a:r>
              <a:rPr lang="de-DE"/>
              <a:t> Services</a:t>
            </a:r>
            <a:endParaRPr lang="en-US"/>
          </a:p>
          <a:p>
            <a:pPr lvl="1"/>
            <a:r>
              <a:rPr lang="en-US"/>
              <a:t>Body copy</a:t>
            </a:r>
            <a:br>
              <a:rPr lang="en-US"/>
            </a:br>
            <a:endParaRPr lang="en-US"/>
          </a:p>
        </p:txBody>
      </p:sp>
      <p:sp>
        <p:nvSpPr>
          <p:cNvPr id="26" name="Text Placeholder">
            <a:extLst>
              <a:ext uri="{FF2B5EF4-FFF2-40B4-BE49-F238E27FC236}">
                <a16:creationId xmlns:a16="http://schemas.microsoft.com/office/drawing/2014/main" id="{FD85B15F-A587-433C-B85B-CA6C96ECA186}"/>
              </a:ext>
            </a:extLst>
          </p:cNvPr>
          <p:cNvSpPr>
            <a:spLocks noGrp="1"/>
          </p:cNvSpPr>
          <p:nvPr>
            <p:ph type="body" sz="quarter" idx="21" hasCustomPrompt="1"/>
          </p:nvPr>
        </p:nvSpPr>
        <p:spPr bwMode="black">
          <a:xfrm>
            <a:off x="6335999" y="5805964"/>
            <a:ext cx="1260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Featured Solutions</a:t>
            </a:r>
          </a:p>
          <a:p>
            <a:pPr lvl="1"/>
            <a:r>
              <a:rPr lang="en-US"/>
              <a:t>Body copy</a:t>
            </a:r>
            <a:br>
              <a:rPr lang="en-US"/>
            </a:br>
            <a:endParaRPr lang="en-US"/>
          </a:p>
        </p:txBody>
      </p:sp>
      <p:sp>
        <p:nvSpPr>
          <p:cNvPr id="30" name="Text Placeholder">
            <a:extLst>
              <a:ext uri="{FF2B5EF4-FFF2-40B4-BE49-F238E27FC236}">
                <a16:creationId xmlns:a16="http://schemas.microsoft.com/office/drawing/2014/main" id="{28ACD5D5-5874-4D39-BDF3-E36C6AC1353A}"/>
              </a:ext>
            </a:extLst>
          </p:cNvPr>
          <p:cNvSpPr>
            <a:spLocks noGrp="1"/>
          </p:cNvSpPr>
          <p:nvPr>
            <p:ph type="body" sz="quarter" idx="22" hasCustomPrompt="1"/>
          </p:nvPr>
        </p:nvSpPr>
        <p:spPr bwMode="black">
          <a:xfrm>
            <a:off x="8126413"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XX%</a:t>
            </a:r>
            <a:endParaRPr lang="en-US"/>
          </a:p>
        </p:txBody>
      </p:sp>
      <p:sp>
        <p:nvSpPr>
          <p:cNvPr id="31" name="Text Placeholder">
            <a:extLst>
              <a:ext uri="{FF2B5EF4-FFF2-40B4-BE49-F238E27FC236}">
                <a16:creationId xmlns:a16="http://schemas.microsoft.com/office/drawing/2014/main" id="{449460A6-CD04-44D5-AB91-0EC242157A1C}"/>
              </a:ext>
            </a:extLst>
          </p:cNvPr>
          <p:cNvSpPr>
            <a:spLocks noGrp="1"/>
          </p:cNvSpPr>
          <p:nvPr>
            <p:ph type="body" sz="quarter" idx="23" hasCustomPrompt="1"/>
          </p:nvPr>
        </p:nvSpPr>
        <p:spPr bwMode="black">
          <a:xfrm>
            <a:off x="8126413" y="3558832"/>
            <a:ext cx="1620000" cy="648000"/>
          </a:xfrm>
        </p:spPr>
        <p:txBody>
          <a:bodyPr wrap="square">
            <a:noAutofit/>
          </a:bodyPr>
          <a:lstStyle>
            <a:lvl1pPr>
              <a:spcBef>
                <a:spcPts val="0"/>
              </a:spcBef>
              <a:defRPr sz="1000" b="0">
                <a:solidFill>
                  <a:schemeClr val="bg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a:latin typeface="+mn-lt"/>
              </a:rPr>
              <a:t>Data type body here</a:t>
            </a:r>
            <a:endParaRPr lang="en-US"/>
          </a:p>
        </p:txBody>
      </p:sp>
      <p:sp>
        <p:nvSpPr>
          <p:cNvPr id="33" name="Text Placeholder">
            <a:extLst>
              <a:ext uri="{FF2B5EF4-FFF2-40B4-BE49-F238E27FC236}">
                <a16:creationId xmlns:a16="http://schemas.microsoft.com/office/drawing/2014/main" id="{8C413235-F81F-4E76-9BDC-0E428F79F56B}"/>
              </a:ext>
            </a:extLst>
          </p:cNvPr>
          <p:cNvSpPr>
            <a:spLocks noGrp="1"/>
          </p:cNvSpPr>
          <p:nvPr>
            <p:ph type="body" sz="quarter" idx="24" hasCustomPrompt="1"/>
          </p:nvPr>
        </p:nvSpPr>
        <p:spPr bwMode="black">
          <a:xfrm>
            <a:off x="10078288"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XX%</a:t>
            </a:r>
            <a:endParaRPr lang="en-US"/>
          </a:p>
        </p:txBody>
      </p:sp>
      <p:sp>
        <p:nvSpPr>
          <p:cNvPr id="34" name="Text Placeholder">
            <a:extLst>
              <a:ext uri="{FF2B5EF4-FFF2-40B4-BE49-F238E27FC236}">
                <a16:creationId xmlns:a16="http://schemas.microsoft.com/office/drawing/2014/main" id="{57851D8F-5140-4857-BC42-78B5EB47C927}"/>
              </a:ext>
            </a:extLst>
          </p:cNvPr>
          <p:cNvSpPr>
            <a:spLocks noGrp="1"/>
          </p:cNvSpPr>
          <p:nvPr>
            <p:ph type="body" sz="quarter" idx="25" hasCustomPrompt="1"/>
          </p:nvPr>
        </p:nvSpPr>
        <p:spPr bwMode="black">
          <a:xfrm>
            <a:off x="10078288" y="3558832"/>
            <a:ext cx="1620000" cy="648000"/>
          </a:xfrm>
        </p:spPr>
        <p:txBody>
          <a:bodyPr wrap="square">
            <a:noAutofit/>
          </a:bodyPr>
          <a:lstStyle>
            <a:lvl1pPr>
              <a:spcBef>
                <a:spcPts val="0"/>
              </a:spcBef>
              <a:defRPr sz="1000" b="0">
                <a:solidFill>
                  <a:schemeClr val="bg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a:latin typeface="+mn-lt"/>
              </a:rPr>
              <a:t>Data type body here</a:t>
            </a:r>
            <a:endParaRPr lang="en-US"/>
          </a:p>
        </p:txBody>
      </p:sp>
    </p:spTree>
    <p:extLst>
      <p:ext uri="{BB962C8B-B14F-4D97-AF65-F5344CB8AC3E}">
        <p14:creationId xmlns:p14="http://schemas.microsoft.com/office/powerpoint/2010/main" val="607238158"/>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46">
          <p15:clr>
            <a:srgbClr val="FBAE40"/>
          </p15:clr>
        </p15:guide>
        <p15:guide id="6" orient="horz" pos="3339">
          <p15:clr>
            <a:srgbClr val="FBAE40"/>
          </p15:clr>
        </p15:guide>
        <p15:guide id="7" orient="horz" pos="902">
          <p15:clr>
            <a:srgbClr val="FBAE40"/>
          </p15:clr>
        </p15:guide>
        <p15:guide id="8" pos="73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1_white: Customer business challenge">
    <p:bg>
      <p:bgPr>
        <a:solidFill>
          <a:schemeClr val="bg1"/>
        </a:solidFill>
        <a:effectLst/>
      </p:bgPr>
    </p:bg>
    <p:spTree>
      <p:nvGrpSpPr>
        <p:cNvPr id="1" name=""/>
        <p:cNvGrpSpPr/>
        <p:nvPr/>
      </p:nvGrpSpPr>
      <p:grpSpPr>
        <a:xfrm>
          <a:off x="0" y="0"/>
          <a:ext cx="0" cy="0"/>
          <a:chOff x="0" y="0"/>
          <a:chExt cx="0" cy="0"/>
        </a:xfrm>
      </p:grpSpPr>
      <p:pic>
        <p:nvPicPr>
          <p:cNvPr id="8" name="SAP Logo">
            <a:extLst>
              <a:ext uri="{FF2B5EF4-FFF2-40B4-BE49-F238E27FC236}">
                <a16:creationId xmlns:a16="http://schemas.microsoft.com/office/drawing/2014/main" id="{44CB7750-D935-403D-A8AE-19A26140C16F}"/>
              </a:ext>
            </a:extLst>
          </p:cNvPr>
          <p:cNvPicPr>
            <a:picLocks noChangeAspect="1"/>
          </p:cNvPicPr>
          <p:nvPr userDrawn="1"/>
        </p:nvPicPr>
        <p:blipFill>
          <a:blip r:embed="rId2"/>
          <a:srcRect/>
          <a:stretch/>
        </p:blipFill>
        <p:spPr>
          <a:xfrm>
            <a:off x="5634140" y="5987572"/>
            <a:ext cx="1963635" cy="355695"/>
          </a:xfrm>
          <a:prstGeom prst="rect">
            <a:avLst/>
          </a:prstGeom>
        </p:spPr>
      </p:pic>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p>
        </p:txBody>
      </p:sp>
      <p:sp>
        <p:nvSpPr>
          <p:cNvPr id="7" name="Text Placeholder"/>
          <p:cNvSpPr>
            <a:spLocks noGrp="1"/>
          </p:cNvSpPr>
          <p:nvPr>
            <p:ph type="body" sz="quarter" idx="11" hasCustomPrompt="1"/>
          </p:nvPr>
        </p:nvSpPr>
        <p:spPr bwMode="black">
          <a:xfrm>
            <a:off x="503999" y="3206974"/>
            <a:ext cx="7092000" cy="2448000"/>
          </a:xfrm>
        </p:spPr>
        <p:txBody>
          <a:bodyPr>
            <a:noAutofit/>
          </a:bodyPr>
          <a:lstStyle>
            <a:lvl1pPr>
              <a:defRPr sz="2200" b="1">
                <a:solidFill>
                  <a:schemeClr val="tx1"/>
                </a:solidFill>
              </a:defRPr>
            </a:lvl1pPr>
            <a:lvl2pPr marL="0" indent="0">
              <a:spcBef>
                <a:spcPts val="1200"/>
              </a:spcBef>
              <a:buNone/>
              <a:defRPr sz="1400">
                <a:solidFill>
                  <a:schemeClr val="tx1"/>
                </a:solidFill>
              </a:defRPr>
            </a:lvl2pPr>
            <a:lvl3pPr marL="144000" indent="-144000">
              <a:spcBef>
                <a:spcPts val="400"/>
              </a:spcBef>
              <a:buClr>
                <a:schemeClr val="tx1"/>
              </a:buClr>
              <a:buFont typeface="Arial" panose="020B0604020202020204" pitchFamily="34" charset="0"/>
              <a:buChar char="•"/>
              <a:defRPr sz="1400">
                <a:solidFill>
                  <a:schemeClr val="tx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err="1"/>
              <a:t>Subheadline</a:t>
            </a:r>
            <a:endParaRPr lang="en-US" noProof="0"/>
          </a:p>
          <a:p>
            <a:pPr lvl="1"/>
            <a:r>
              <a:rPr lang="en-US"/>
              <a:t>Body copy</a:t>
            </a:r>
          </a:p>
          <a:p>
            <a:pPr lvl="2"/>
            <a:r>
              <a:rPr lang="en-US"/>
              <a:t>Bullet copy</a:t>
            </a:r>
          </a:p>
        </p:txBody>
      </p:sp>
      <p:sp>
        <p:nvSpPr>
          <p:cNvPr id="3" name="Title"/>
          <p:cNvSpPr>
            <a:spLocks noGrp="1"/>
          </p:cNvSpPr>
          <p:nvPr>
            <p:ph type="title" hasCustomPrompt="1"/>
          </p:nvPr>
        </p:nvSpPr>
        <p:spPr>
          <a:xfrm>
            <a:off x="504001" y="1151642"/>
            <a:ext cx="7092000" cy="1477328"/>
          </a:xfrm>
        </p:spPr>
        <p:txBody>
          <a:bodyPr>
            <a:noAutofit/>
          </a:bodyPr>
          <a:lstStyle>
            <a:lvl1pPr>
              <a:defRPr sz="3200">
                <a:solidFill>
                  <a:schemeClr val="tx1"/>
                </a:solidFill>
              </a:defRPr>
            </a:lvl1pPr>
          </a:lstStyle>
          <a:p>
            <a:pPr lvl="0"/>
            <a:r>
              <a:rPr lang="en-US"/>
              <a:t>Title runs here and here and here</a:t>
            </a:r>
            <a:br>
              <a:rPr lang="en-US"/>
            </a:br>
            <a:r>
              <a:rPr lang="en-US"/>
              <a:t>and here and here and here and here and here</a:t>
            </a:r>
            <a:br>
              <a:rPr lang="en-US"/>
            </a:br>
            <a:endParaRPr lang="en-US"/>
          </a:p>
        </p:txBody>
      </p:sp>
      <p:sp>
        <p:nvSpPr>
          <p:cNvPr id="15" name="object 13">
            <a:extLst>
              <a:ext uri="{FF2B5EF4-FFF2-40B4-BE49-F238E27FC236}">
                <a16:creationId xmlns:a16="http://schemas.microsoft.com/office/drawing/2014/main" id="{0C78AFEE-4239-449E-8F79-8507C908FC6B}"/>
              </a:ext>
            </a:extLst>
          </p:cNvPr>
          <p:cNvSpPr/>
          <p:nvPr userDrawn="1"/>
        </p:nvSpPr>
        <p:spPr>
          <a:xfrm>
            <a:off x="504001" y="2869184"/>
            <a:ext cx="2808000" cy="0"/>
          </a:xfrm>
          <a:custGeom>
            <a:avLst/>
            <a:gdLst/>
            <a:ahLst/>
            <a:cxnLst/>
            <a:rect l="l" t="t" r="r" b="b"/>
            <a:pathLst>
              <a:path w="20104100">
                <a:moveTo>
                  <a:pt x="0" y="0"/>
                </a:moveTo>
                <a:lnTo>
                  <a:pt x="20104099" y="0"/>
                </a:lnTo>
              </a:path>
            </a:pathLst>
          </a:custGeom>
          <a:ln w="12700">
            <a:solidFill>
              <a:schemeClr val="accent1"/>
            </a:solidFill>
          </a:ln>
          <a:effectLst/>
        </p:spPr>
        <p:txBody>
          <a:bodyPr wrap="square" lIns="0" tIns="0" rIns="0" bIns="0" rtlCol="0"/>
          <a:lstStyle/>
          <a:p>
            <a:endParaRPr sz="662"/>
          </a:p>
        </p:txBody>
      </p:sp>
      <p:sp>
        <p:nvSpPr>
          <p:cNvPr id="9" name="Classification">
            <a:extLst>
              <a:ext uri="{FF2B5EF4-FFF2-40B4-BE49-F238E27FC236}">
                <a16:creationId xmlns:a16="http://schemas.microsoft.com/office/drawing/2014/main" id="{175913ED-894D-2B40-AEA7-9D07901B3B41}"/>
              </a:ext>
            </a:extLst>
          </p:cNvPr>
          <p:cNvSpPr txBox="1"/>
          <p:nvPr userDrawn="1"/>
        </p:nvSpPr>
        <p:spPr>
          <a:xfrm>
            <a:off x="6701424" y="198438"/>
            <a:ext cx="894575" cy="243078"/>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marL="0" marR="0" lvl="0" indent="0" algn="r" defTabSz="914400" eaLnBrk="1" fontAlgn="auto" latinLnBrk="0" hangingPunct="1">
              <a:lnSpc>
                <a:spcPct val="100000"/>
              </a:lnSpc>
              <a:spcBef>
                <a:spcPts val="0"/>
              </a:spcBef>
              <a:spcAft>
                <a:spcPts val="0"/>
              </a:spcAft>
              <a:buClr>
                <a:srgbClr val="F0AB00"/>
              </a:buClr>
              <a:buSzPct val="80000"/>
              <a:buFontTx/>
              <a:buNone/>
              <a:tabLst/>
              <a:defRPr/>
            </a:pPr>
            <a:r>
              <a:rPr kumimoji="0" lang="en-US" sz="900" b="0" i="0" u="none" strike="noStrike" kern="0" cap="none" spc="0" normalizeH="0" baseline="0" noProof="0">
                <a:ln>
                  <a:noFill/>
                </a:ln>
                <a:solidFill>
                  <a:schemeClr val="tx1"/>
                </a:solidFill>
                <a:effectLst/>
                <a:uLnTx/>
                <a:uFillTx/>
                <a:latin typeface="Arial"/>
              </a:rPr>
              <a:t>PUBLIC</a:t>
            </a:r>
          </a:p>
        </p:txBody>
      </p:sp>
    </p:spTree>
    <p:extLst>
      <p:ext uri="{BB962C8B-B14F-4D97-AF65-F5344CB8AC3E}">
        <p14:creationId xmlns:p14="http://schemas.microsoft.com/office/powerpoint/2010/main" val="172905002"/>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7" orient="horz" pos="725">
          <p15:clr>
            <a:srgbClr val="FBAE40"/>
          </p15:clr>
        </p15:guide>
        <p15:guide id="8" orient="horz" pos="202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97" r:id="rId1"/>
    <p:sldLayoutId id="2147483784" r:id="rId2"/>
    <p:sldLayoutId id="2147483790" r:id="rId3"/>
    <p:sldLayoutId id="2147483791" r:id="rId4"/>
  </p:sldLayoutIdLst>
  <p:hf hd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hyperlink" Target="https://www.sap.com/corporate/en/legal/terms-of-us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xyz.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ap.com/corporate/en/legal/terms-of-us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xyz.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1170E5-6BEE-4AF6-84DE-F164A9F4C431}"/>
              </a:ext>
            </a:extLst>
          </p:cNvPr>
          <p:cNvSpPr/>
          <p:nvPr/>
        </p:nvSpPr>
        <p:spPr>
          <a:xfrm>
            <a:off x="9497174" y="6631834"/>
            <a:ext cx="2531463" cy="184666"/>
          </a:xfrm>
          <a:prstGeom prst="rect">
            <a:avLst/>
          </a:prstGeom>
        </p:spPr>
        <p:txBody>
          <a:bodyPr wrap="none">
            <a:spAutoFit/>
          </a:bodyPr>
          <a:lstStyle/>
          <a:p>
            <a:pPr marL="0" marR="0" lvl="0" indent="0" algn="r" defTabSz="1088558" eaLnBrk="1" fontAlgn="auto" latinLnBrk="0" hangingPunct="1">
              <a:lnSpc>
                <a:spcPct val="100000"/>
              </a:lnSpc>
              <a:spcBef>
                <a:spcPts val="0"/>
              </a:spcBef>
              <a:spcAft>
                <a:spcPts val="0"/>
              </a:spcAft>
              <a:buClr>
                <a:srgbClr val="999999"/>
              </a:buClr>
              <a:buSzTx/>
              <a:buFontTx/>
              <a:buNone/>
              <a:tabLst/>
              <a:defRPr/>
            </a:pPr>
            <a:r>
              <a:rPr kumimoji="0" lang="en-US" sz="600" b="0" i="0" u="none" strike="noStrike" kern="0" cap="none" spc="0" normalizeH="0" baseline="0" dirty="0">
                <a:ln>
                  <a:noFill/>
                </a:ln>
                <a:solidFill>
                  <a:schemeClr val="bg1"/>
                </a:solidFill>
                <a:effectLst/>
                <a:uLnTx/>
                <a:uFillTx/>
              </a:rPr>
              <a:t>Picture Credit | Nu Skin, Provo, United States. Used with permission.</a:t>
            </a:r>
          </a:p>
        </p:txBody>
      </p:sp>
      <p:sp>
        <p:nvSpPr>
          <p:cNvPr id="4" name="Text Placeholder 3">
            <a:extLst>
              <a:ext uri="{FF2B5EF4-FFF2-40B4-BE49-F238E27FC236}">
                <a16:creationId xmlns:a16="http://schemas.microsoft.com/office/drawing/2014/main" id="{969A71E6-E3A2-434D-8A64-1868E531B81E}"/>
              </a:ext>
            </a:extLst>
          </p:cNvPr>
          <p:cNvSpPr>
            <a:spLocks noGrp="1"/>
          </p:cNvSpPr>
          <p:nvPr>
            <p:ph type="body" sz="quarter" idx="11"/>
          </p:nvPr>
        </p:nvSpPr>
        <p:spPr>
          <a:xfrm>
            <a:off x="503999" y="2987362"/>
            <a:ext cx="7092000" cy="3252334"/>
          </a:xfrm>
        </p:spPr>
        <p:txBody>
          <a:bodyPr/>
          <a:lstStyle/>
          <a:p>
            <a:pPr lvl="1" algn="just"/>
            <a:r>
              <a:rPr lang="en-US" sz="1200" dirty="0">
                <a:solidFill>
                  <a:schemeClr val="tx1"/>
                </a:solidFill>
              </a:rPr>
              <a:t>When the Direccion General de Ingresos (DGI) in Panama announced the mandatory use of electronic invoicing, Adidas collaborated with </a:t>
            </a:r>
            <a:r>
              <a:rPr lang="en-US" sz="1200" b="1" dirty="0">
                <a:solidFill>
                  <a:schemeClr val="tx1"/>
                </a:solidFill>
              </a:rPr>
              <a:t>Origen Technologies </a:t>
            </a:r>
            <a:r>
              <a:rPr lang="en-US" sz="1200" dirty="0">
                <a:solidFill>
                  <a:schemeClr val="tx1"/>
                </a:solidFill>
              </a:rPr>
              <a:t>to </a:t>
            </a:r>
            <a:r>
              <a:rPr lang="en-US" sz="1200" dirty="0"/>
              <a:t>deploy its </a:t>
            </a:r>
            <a:r>
              <a:rPr lang="en-US" sz="1200" dirty="0">
                <a:solidFill>
                  <a:schemeClr val="tx1"/>
                </a:solidFill>
              </a:rPr>
              <a:t>SAP Document and Reporting Compliance (DRC) partner solution for Panama, in accordance with the timeline and requirements stipulated by local regulations in 2023. </a:t>
            </a:r>
          </a:p>
          <a:p>
            <a:pPr lvl="1" algn="just"/>
            <a:r>
              <a:rPr lang="en-US" sz="1200" b="1" dirty="0">
                <a:ea typeface="Calibri" panose="020F0502020204030204" pitchFamily="34" charset="0"/>
                <a:cs typeface="Times New Roman" panose="02020603050405020304" pitchFamily="18" charset="0"/>
              </a:rPr>
              <a:t>a</a:t>
            </a:r>
            <a:r>
              <a:rPr lang="en-US" sz="1200" b="1" dirty="0">
                <a:effectLst/>
                <a:ea typeface="Calibri" panose="020F0502020204030204" pitchFamily="34" charset="0"/>
                <a:cs typeface="Times New Roman" panose="02020603050405020304" pitchFamily="18" charset="0"/>
              </a:rPr>
              <a:t>didas</a:t>
            </a:r>
            <a:r>
              <a:rPr lang="en-US" sz="1200" dirty="0">
                <a:effectLst/>
                <a:ea typeface="Calibri" panose="020F0502020204030204" pitchFamily="34" charset="0"/>
                <a:cs typeface="Times New Roman" panose="02020603050405020304" pitchFamily="18" charset="0"/>
              </a:rPr>
              <a:t> </a:t>
            </a:r>
            <a:r>
              <a:rPr lang="en-US" sz="1200" dirty="0">
                <a:cs typeface="Times New Roman" panose="02020603050405020304" pitchFamily="18" charset="0"/>
              </a:rPr>
              <a:t>is an athletic apparel and footwear corporation headquartered in Herzogenaurach, Bavaria, Germany. It is the largest sportswear manufacturer in Europe and the second largest in the world. </a:t>
            </a:r>
          </a:p>
          <a:p>
            <a:pPr lvl="1" algn="just"/>
            <a:r>
              <a:rPr lang="en-US" sz="1200" b="1" dirty="0">
                <a:cs typeface="Times New Roman" panose="02020603050405020304" pitchFamily="18" charset="0"/>
              </a:rPr>
              <a:t>Origen Technologies </a:t>
            </a:r>
            <a:r>
              <a:rPr lang="en-US" sz="1200" dirty="0">
                <a:cs typeface="Times New Roman" panose="02020603050405020304" pitchFamily="18" charset="0"/>
              </a:rPr>
              <a:t>– US based SAP Consulting and SI provider with extensive products and solution development capabilities in the areas of SAP DRC and SAP GTS. The company focuses on helping multinational corporations (MNC’s) with their tax, legal, fiscal, foreign trade and holistic compliance needs in Brazil, Latin America, and other geographies. Origen has electronic invoicing partner solutions within the SAP DRC framework for countries like Argentina, Panama, Vietnam, etc.</a:t>
            </a:r>
          </a:p>
          <a:p>
            <a:pPr lvl="1" algn="just"/>
            <a:r>
              <a:rPr lang="en-US" sz="1200" dirty="0">
                <a:cs typeface="Times New Roman" panose="02020603050405020304" pitchFamily="18" charset="0"/>
              </a:rPr>
              <a:t>Their strong collaboration with SAP Globalization Services on Document and Reporting Compliance has allowed for product extensibility for new countries, ensuring compliance with local  e-invoice regulations.</a:t>
            </a:r>
          </a:p>
          <a:p>
            <a:pPr lvl="1" algn="just"/>
            <a:endParaRPr lang="en-US" sz="1200" dirty="0">
              <a:effectLst/>
              <a:ea typeface="Calibri" panose="020F0502020204030204" pitchFamily="34" charset="0"/>
              <a:cs typeface="Times New Roman" panose="02020603050405020304" pitchFamily="18" charset="0"/>
            </a:endParaRPr>
          </a:p>
          <a:p>
            <a:pPr lvl="1" algn="just"/>
            <a:endParaRPr lang="en-US" dirty="0">
              <a:solidFill>
                <a:schemeClr val="tx1"/>
              </a:solidFill>
            </a:endParaRPr>
          </a:p>
        </p:txBody>
      </p:sp>
      <p:sp>
        <p:nvSpPr>
          <p:cNvPr id="8" name="Title 7">
            <a:extLst>
              <a:ext uri="{FF2B5EF4-FFF2-40B4-BE49-F238E27FC236}">
                <a16:creationId xmlns:a16="http://schemas.microsoft.com/office/drawing/2014/main" id="{9CCD33F8-6FFA-4007-A3BB-A8CD6D9A226C}"/>
              </a:ext>
            </a:extLst>
          </p:cNvPr>
          <p:cNvSpPr>
            <a:spLocks noGrp="1"/>
          </p:cNvSpPr>
          <p:nvPr>
            <p:ph type="title"/>
          </p:nvPr>
        </p:nvSpPr>
        <p:spPr/>
        <p:txBody>
          <a:bodyPr/>
          <a:lstStyle/>
          <a:p>
            <a:r>
              <a:rPr lang="en-US" dirty="0"/>
              <a:t>a</a:t>
            </a:r>
            <a:r>
              <a:rPr lang="en-US" dirty="0">
                <a:solidFill>
                  <a:schemeClr val="tx1"/>
                </a:solidFill>
              </a:rPr>
              <a:t>didas – Using the extensibility option of SAP Document and Reporting Compliance for Panama</a:t>
            </a:r>
            <a:endParaRPr lang="en-US" dirty="0">
              <a:solidFill>
                <a:schemeClr val="accent1"/>
              </a:solidFill>
            </a:endParaRPr>
          </a:p>
        </p:txBody>
      </p:sp>
      <p:pic>
        <p:nvPicPr>
          <p:cNvPr id="3" name="Picture 16" descr="Adidas Logo -LogoLook - logo PNG, SVG free download">
            <a:extLst>
              <a:ext uri="{FF2B5EF4-FFF2-40B4-BE49-F238E27FC236}">
                <a16:creationId xmlns:a16="http://schemas.microsoft.com/office/drawing/2014/main" id="{31521D02-D9BB-AC4A-9659-A9E8E0B8DA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54" y="58230"/>
            <a:ext cx="1586230" cy="891540"/>
          </a:xfrm>
          <a:prstGeom prst="rect">
            <a:avLst/>
          </a:prstGeom>
          <a:noFill/>
          <a:ln>
            <a:noFill/>
          </a:ln>
        </p:spPr>
      </p:pic>
      <p:pic>
        <p:nvPicPr>
          <p:cNvPr id="5" name="Marcador de posición de imagen 4" descr="Una persona parado enfrente de un edificio&#10;&#10;Descripción generada automáticamente con confianza media">
            <a:extLst>
              <a:ext uri="{FF2B5EF4-FFF2-40B4-BE49-F238E27FC236}">
                <a16:creationId xmlns:a16="http://schemas.microsoft.com/office/drawing/2014/main" id="{37532206-2CE8-49D4-0661-6C2FC936C112}"/>
              </a:ext>
            </a:extLst>
          </p:cNvPr>
          <p:cNvPicPr>
            <a:picLocks noGrp="1" noChangeAspect="1"/>
          </p:cNvPicPr>
          <p:nvPr>
            <p:ph type="pic" sz="quarter" idx="10"/>
          </p:nvPr>
        </p:nvPicPr>
        <p:blipFill>
          <a:blip r:embed="rId4"/>
          <a:srcRect l="5503" r="5503"/>
          <a:stretch>
            <a:fillRect/>
          </a:stretch>
        </p:blipFill>
        <p:spPr/>
      </p:pic>
      <p:pic>
        <p:nvPicPr>
          <p:cNvPr id="6" name="Imagen 5" descr="Texto&#10;&#10;Descripción generada automáticamente">
            <a:extLst>
              <a:ext uri="{FF2B5EF4-FFF2-40B4-BE49-F238E27FC236}">
                <a16:creationId xmlns:a16="http://schemas.microsoft.com/office/drawing/2014/main" id="{A7452DC4-7367-E998-BF00-7E00E3B57D7F}"/>
              </a:ext>
            </a:extLst>
          </p:cNvPr>
          <p:cNvPicPr>
            <a:picLocks noChangeAspect="1"/>
          </p:cNvPicPr>
          <p:nvPr/>
        </p:nvPicPr>
        <p:blipFill>
          <a:blip r:embed="rId5"/>
          <a:stretch>
            <a:fillRect/>
          </a:stretch>
        </p:blipFill>
        <p:spPr>
          <a:xfrm>
            <a:off x="328496" y="5835191"/>
            <a:ext cx="2725956" cy="762897"/>
          </a:xfrm>
          <a:prstGeom prst="rect">
            <a:avLst/>
          </a:prstGeom>
        </p:spPr>
      </p:pic>
    </p:spTree>
    <p:extLst>
      <p:ext uri="{BB962C8B-B14F-4D97-AF65-F5344CB8AC3E}">
        <p14:creationId xmlns:p14="http://schemas.microsoft.com/office/powerpoint/2010/main" val="156135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CF73AA81-00C8-A247-9010-1C615BB2CFDD}"/>
              </a:ext>
            </a:extLst>
          </p:cNvPr>
          <p:cNvSpPr/>
          <p:nvPr/>
        </p:nvSpPr>
        <p:spPr>
          <a:xfrm rot="16200000">
            <a:off x="-1800000" y="3240000"/>
            <a:ext cx="4113824" cy="184666"/>
          </a:xfrm>
          <a:prstGeom prst="rect">
            <a:avLst/>
          </a:prstGeom>
        </p:spPr>
        <p:txBody>
          <a:bodyPr wrap="square" lIns="0" tIns="0" rIns="0" bIns="0" anchor="t" anchorCtr="0">
            <a:spAutoFit/>
          </a:bodyPr>
          <a:lstStyle/>
          <a:p>
            <a:r>
              <a:rPr lang="en-US" sz="600" dirty="0"/>
              <a:t>PUBLIC | xxxxxenUS (YY/MM) © 2023 SAP SE or an SAP affiliate company. </a:t>
            </a:r>
            <a:br>
              <a:rPr lang="en-US" sz="600" dirty="0"/>
            </a:br>
            <a:r>
              <a:rPr lang="de-DE" sz="600" u="sng" dirty="0">
                <a:hlinkClick r:id="rId3" tooltip="https://www.sap.com/corporate/en/legal/terms-of-use.html"/>
              </a:rPr>
              <a:t>sap.com/terms-of-use</a:t>
            </a:r>
            <a:endParaRPr lang="en-US" sz="600" dirty="0">
              <a:ea typeface="Arial Unicode MS" panose="020B0604020202020204" pitchFamily="34" charset="-128"/>
            </a:endParaRPr>
          </a:p>
        </p:txBody>
      </p:sp>
      <p:sp>
        <p:nvSpPr>
          <p:cNvPr id="56" name="object 13">
            <a:extLst>
              <a:ext uri="{FF2B5EF4-FFF2-40B4-BE49-F238E27FC236}">
                <a16:creationId xmlns:a16="http://schemas.microsoft.com/office/drawing/2014/main" id="{DB731EBF-99DE-AA41-A235-C7254DDE979F}"/>
              </a:ext>
            </a:extLst>
          </p:cNvPr>
          <p:cNvSpPr/>
          <p:nvPr/>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a:p>
        </p:txBody>
      </p:sp>
      <p:sp>
        <p:nvSpPr>
          <p:cNvPr id="33" name="Text Placeholder 83">
            <a:extLst>
              <a:ext uri="{FF2B5EF4-FFF2-40B4-BE49-F238E27FC236}">
                <a16:creationId xmlns:a16="http://schemas.microsoft.com/office/drawing/2014/main" id="{4CD3F30F-DE28-4A7D-9F1B-5A93637ADCB3}"/>
              </a:ext>
            </a:extLst>
          </p:cNvPr>
          <p:cNvSpPr>
            <a:spLocks noGrp="1"/>
          </p:cNvSpPr>
          <p:nvPr>
            <p:ph type="body" sz="quarter" idx="21"/>
          </p:nvPr>
        </p:nvSpPr>
        <p:spPr>
          <a:xfrm>
            <a:off x="4837952" y="5805964"/>
            <a:ext cx="2094359" cy="540000"/>
          </a:xfrm>
        </p:spPr>
        <p:txBody>
          <a:bodyPr/>
          <a:lstStyle/>
          <a:p>
            <a:r>
              <a:rPr lang="en-US" dirty="0"/>
              <a:t>Featured Solutions and Services</a:t>
            </a:r>
          </a:p>
          <a:p>
            <a:pPr lvl="1"/>
            <a:r>
              <a:rPr lang="en-US" dirty="0"/>
              <a:t>SAP </a:t>
            </a:r>
            <a:r>
              <a:rPr lang="en-GB" dirty="0"/>
              <a:t>S/4HANA </a:t>
            </a:r>
          </a:p>
          <a:p>
            <a:pPr lvl="1"/>
            <a:r>
              <a:rPr lang="en-GB" dirty="0"/>
              <a:t>SAP Document and Reporting Compliance</a:t>
            </a:r>
            <a:endParaRPr lang="en-US" dirty="0"/>
          </a:p>
        </p:txBody>
      </p:sp>
      <p:sp>
        <p:nvSpPr>
          <p:cNvPr id="30" name="Text Placeholder 79">
            <a:extLst>
              <a:ext uri="{FF2B5EF4-FFF2-40B4-BE49-F238E27FC236}">
                <a16:creationId xmlns:a16="http://schemas.microsoft.com/office/drawing/2014/main" id="{99B63A2F-DB86-4CAA-AF50-5E1E4151B32B}"/>
              </a:ext>
            </a:extLst>
          </p:cNvPr>
          <p:cNvSpPr>
            <a:spLocks noGrp="1"/>
          </p:cNvSpPr>
          <p:nvPr>
            <p:ph type="body" sz="quarter" idx="15"/>
          </p:nvPr>
        </p:nvSpPr>
        <p:spPr>
          <a:xfrm>
            <a:off x="3837010" y="5805964"/>
            <a:ext cx="853947" cy="540000"/>
          </a:xfrm>
        </p:spPr>
        <p:txBody>
          <a:bodyPr/>
          <a:lstStyle/>
          <a:p>
            <a:r>
              <a:rPr lang="en-US" dirty="0"/>
              <a:t>Employees</a:t>
            </a:r>
          </a:p>
          <a:p>
            <a:pPr lvl="1"/>
            <a:r>
              <a:rPr lang="en-US" dirty="0"/>
              <a:t>Approximate </a:t>
            </a:r>
            <a:r>
              <a:rPr lang="es-PA" dirty="0"/>
              <a:t>59,258</a:t>
            </a:r>
            <a:r>
              <a:rPr lang="en-US" dirty="0"/>
              <a:t> of employees</a:t>
            </a:r>
          </a:p>
        </p:txBody>
      </p:sp>
      <p:sp>
        <p:nvSpPr>
          <p:cNvPr id="32" name="Text Placeholder 82">
            <a:extLst>
              <a:ext uri="{FF2B5EF4-FFF2-40B4-BE49-F238E27FC236}">
                <a16:creationId xmlns:a16="http://schemas.microsoft.com/office/drawing/2014/main" id="{EFE5EEE1-E46D-4C53-B787-1FAD5444705A}"/>
              </a:ext>
            </a:extLst>
          </p:cNvPr>
          <p:cNvSpPr>
            <a:spLocks noGrp="1"/>
          </p:cNvSpPr>
          <p:nvPr>
            <p:ph type="body" sz="quarter" idx="19"/>
          </p:nvPr>
        </p:nvSpPr>
        <p:spPr>
          <a:xfrm>
            <a:off x="2542591" y="5805964"/>
            <a:ext cx="1147425" cy="540000"/>
          </a:xfrm>
        </p:spPr>
        <p:txBody>
          <a:bodyPr/>
          <a:lstStyle/>
          <a:p>
            <a:r>
              <a:rPr lang="en-US" dirty="0"/>
              <a:t>Products and Services</a:t>
            </a:r>
          </a:p>
          <a:p>
            <a:pPr lvl="1"/>
            <a:r>
              <a:rPr lang="en-US" sz="800" dirty="0">
                <a:effectLst/>
                <a:ea typeface="Calibri" panose="020F0502020204030204" pitchFamily="34" charset="0"/>
                <a:cs typeface="Times New Roman" panose="02020603050405020304" pitchFamily="18" charset="0"/>
              </a:rPr>
              <a:t>Sports equipment and fashion products.</a:t>
            </a:r>
            <a:endParaRPr lang="en-US" dirty="0"/>
          </a:p>
        </p:txBody>
      </p:sp>
      <p:sp>
        <p:nvSpPr>
          <p:cNvPr id="29" name="Text Placeholder 78">
            <a:extLst>
              <a:ext uri="{FF2B5EF4-FFF2-40B4-BE49-F238E27FC236}">
                <a16:creationId xmlns:a16="http://schemas.microsoft.com/office/drawing/2014/main" id="{04C3EDEF-71EC-479A-BF75-CF1237E3EBB5}"/>
              </a:ext>
            </a:extLst>
          </p:cNvPr>
          <p:cNvSpPr>
            <a:spLocks noGrp="1"/>
          </p:cNvSpPr>
          <p:nvPr>
            <p:ph type="body" sz="quarter" idx="14"/>
          </p:nvPr>
        </p:nvSpPr>
        <p:spPr>
          <a:xfrm>
            <a:off x="1688644" y="5805964"/>
            <a:ext cx="602216" cy="424504"/>
          </a:xfrm>
        </p:spPr>
        <p:txBody>
          <a:bodyPr/>
          <a:lstStyle/>
          <a:p>
            <a:r>
              <a:rPr lang="en-US" dirty="0"/>
              <a:t>Industry</a:t>
            </a:r>
          </a:p>
          <a:p>
            <a:pPr lvl="1"/>
            <a:r>
              <a:rPr lang="en-US" dirty="0">
                <a:ea typeface="Calibri" panose="020F0502020204030204" pitchFamily="34" charset="0"/>
                <a:cs typeface="Times New Roman" panose="02020603050405020304" pitchFamily="18" charset="0"/>
              </a:rPr>
              <a:t>Textile</a:t>
            </a:r>
            <a:r>
              <a:rPr lang="en-US" sz="800" dirty="0">
                <a:effectLst/>
                <a:ea typeface="Calibri" panose="020F0502020204030204" pitchFamily="34" charset="0"/>
                <a:cs typeface="Times New Roman" panose="02020603050405020304" pitchFamily="18" charset="0"/>
              </a:rPr>
              <a:t>.</a:t>
            </a:r>
            <a:endParaRPr lang="en-US" dirty="0"/>
          </a:p>
        </p:txBody>
      </p:sp>
      <p:sp>
        <p:nvSpPr>
          <p:cNvPr id="28" name="Text Placeholder 71">
            <a:extLst>
              <a:ext uri="{FF2B5EF4-FFF2-40B4-BE49-F238E27FC236}">
                <a16:creationId xmlns:a16="http://schemas.microsoft.com/office/drawing/2014/main" id="{7F1798A2-792F-4E3A-ACBB-F038CD168413}"/>
              </a:ext>
            </a:extLst>
          </p:cNvPr>
          <p:cNvSpPr>
            <a:spLocks noGrp="1"/>
          </p:cNvSpPr>
          <p:nvPr>
            <p:ph type="body" sz="quarter" idx="13"/>
          </p:nvPr>
        </p:nvSpPr>
        <p:spPr>
          <a:xfrm>
            <a:off x="412979" y="5805964"/>
            <a:ext cx="1050829" cy="540000"/>
          </a:xfrm>
        </p:spPr>
        <p:txBody>
          <a:bodyPr/>
          <a:lstStyle/>
          <a:p>
            <a:r>
              <a:rPr lang="en-US" dirty="0"/>
              <a:t>adidas</a:t>
            </a:r>
          </a:p>
          <a:p>
            <a:r>
              <a:rPr lang="es-AR" b="0" dirty="0"/>
              <a:t>Ave. Principal and  Ave. La Rotonda </a:t>
            </a:r>
            <a:r>
              <a:rPr lang="en-US" b="0" dirty="0"/>
              <a:t>Torre</a:t>
            </a:r>
            <a:r>
              <a:rPr lang="es-AR" b="0" dirty="0"/>
              <a:t> Sur, 4th </a:t>
            </a:r>
            <a:r>
              <a:rPr lang="en-US" b="0" dirty="0"/>
              <a:t>Floor</a:t>
            </a:r>
            <a:r>
              <a:rPr lang="es-AR" b="0" dirty="0"/>
              <a:t>, Costa del  Este, PANAMA</a:t>
            </a:r>
            <a:r>
              <a:rPr lang="en-US" b="0" dirty="0"/>
              <a:t> </a:t>
            </a:r>
            <a:br>
              <a:rPr lang="en-US" dirty="0"/>
            </a:br>
            <a:r>
              <a:rPr lang="en-US" dirty="0">
                <a:hlinkClick r:id="rId4"/>
              </a:rPr>
              <a:t>adidas.com</a:t>
            </a:r>
            <a:r>
              <a:rPr lang="en-US" dirty="0"/>
              <a:t> </a:t>
            </a:r>
          </a:p>
        </p:txBody>
      </p:sp>
      <p:sp>
        <p:nvSpPr>
          <p:cNvPr id="47" name="Title 3">
            <a:extLst>
              <a:ext uri="{FF2B5EF4-FFF2-40B4-BE49-F238E27FC236}">
                <a16:creationId xmlns:a16="http://schemas.microsoft.com/office/drawing/2014/main" id="{F7704D95-64C3-B64B-ACB8-51D12CFC3229}"/>
              </a:ext>
            </a:extLst>
          </p:cNvPr>
          <p:cNvSpPr>
            <a:spLocks noGrp="1"/>
          </p:cNvSpPr>
          <p:nvPr>
            <p:ph type="title"/>
          </p:nvPr>
        </p:nvSpPr>
        <p:spPr>
          <a:xfrm>
            <a:off x="504001" y="555760"/>
            <a:ext cx="7092000" cy="553998"/>
          </a:xfrm>
        </p:spPr>
        <p:txBody>
          <a:bodyPr/>
          <a:lstStyle/>
          <a:p>
            <a:r>
              <a:rPr lang="en-US" dirty="0"/>
              <a:t>adidas Panama </a:t>
            </a:r>
            <a:r>
              <a:rPr lang="en-US" dirty="0">
                <a:solidFill>
                  <a:schemeClr val="accent1"/>
                </a:solidFill>
              </a:rPr>
              <a:t>Optimizes and Automates </a:t>
            </a:r>
            <a:r>
              <a:rPr lang="en-US" dirty="0"/>
              <a:t>E-Invoice Process.</a:t>
            </a:r>
          </a:p>
        </p:txBody>
      </p:sp>
      <p:sp>
        <p:nvSpPr>
          <p:cNvPr id="35" name="CuadroTexto 34">
            <a:extLst>
              <a:ext uri="{FF2B5EF4-FFF2-40B4-BE49-F238E27FC236}">
                <a16:creationId xmlns:a16="http://schemas.microsoft.com/office/drawing/2014/main" id="{FBD8B81D-B52E-4DE2-D2F8-2D08019DB524}"/>
              </a:ext>
            </a:extLst>
          </p:cNvPr>
          <p:cNvSpPr txBox="1"/>
          <p:nvPr/>
        </p:nvSpPr>
        <p:spPr>
          <a:xfrm>
            <a:off x="7467828" y="709814"/>
            <a:ext cx="4348850" cy="1661993"/>
          </a:xfrm>
          <a:prstGeom prst="rect">
            <a:avLst/>
          </a:prstGeom>
          <a:noFill/>
        </p:spPr>
        <p:txBody>
          <a:bodyPr wrap="square">
            <a:spAutoFit/>
          </a:bodyPr>
          <a:lstStyle/>
          <a:p>
            <a:pPr marL="0" lvl="1" indent="0" algn="just">
              <a:buNone/>
            </a:pPr>
            <a:r>
              <a:rPr lang="en-US" sz="1800" dirty="0"/>
              <a:t>“We like automatization”, </a:t>
            </a:r>
            <a:r>
              <a:rPr lang="en-US" sz="1200" dirty="0"/>
              <a:t>By adopting SAP Document and Reporting Compliance for Panama and using the features available in the cockpit, all our electronic invoices are sent electronically direct to our customers, eliminating manual processing.”</a:t>
            </a:r>
          </a:p>
          <a:p>
            <a:pPr marL="0" lvl="1" indent="0" algn="just">
              <a:buNone/>
            </a:pPr>
            <a:endParaRPr lang="en-US" sz="1200" dirty="0"/>
          </a:p>
          <a:p>
            <a:r>
              <a:rPr lang="pt-BR" sz="1200" i="1" dirty="0"/>
              <a:t>María Fernanda Capilla, </a:t>
            </a:r>
            <a:r>
              <a:rPr lang="en-US" sz="1200" i="1" dirty="0"/>
              <a:t>Director</a:t>
            </a:r>
            <a:r>
              <a:rPr lang="pt-BR" sz="1200" i="1" dirty="0"/>
              <a:t> Technology </a:t>
            </a:r>
            <a:r>
              <a:rPr lang="en-US" sz="1200" i="1" dirty="0"/>
              <a:t>Consultancy</a:t>
            </a:r>
          </a:p>
          <a:p>
            <a:r>
              <a:rPr lang="en-US" sz="1200" i="1" dirty="0"/>
              <a:t>Manager</a:t>
            </a:r>
            <a:r>
              <a:rPr lang="pt-BR" sz="1200" i="1" dirty="0"/>
              <a:t> Business Lead – LAM</a:t>
            </a:r>
            <a:r>
              <a:rPr lang="en-US" sz="1200" i="1" dirty="0"/>
              <a:t>.</a:t>
            </a:r>
          </a:p>
        </p:txBody>
      </p:sp>
      <p:sp>
        <p:nvSpPr>
          <p:cNvPr id="37" name="Text Placeholder 3">
            <a:extLst>
              <a:ext uri="{FF2B5EF4-FFF2-40B4-BE49-F238E27FC236}">
                <a16:creationId xmlns:a16="http://schemas.microsoft.com/office/drawing/2014/main" id="{CDA79375-B128-6FBD-3E07-9AD166E95FFF}"/>
              </a:ext>
            </a:extLst>
          </p:cNvPr>
          <p:cNvSpPr txBox="1">
            <a:spLocks/>
          </p:cNvSpPr>
          <p:nvPr/>
        </p:nvSpPr>
        <p:spPr bwMode="black">
          <a:xfrm>
            <a:off x="503998" y="1363933"/>
            <a:ext cx="6117718" cy="4025312"/>
          </a:xfrm>
          <a:prstGeom prst="rect">
            <a:avLst/>
          </a:prstGeom>
        </p:spPr>
        <p:txBody>
          <a:bodyPr vert="horz" lIns="0" tIns="0" rIns="0" bIns="0" rtlCol="0">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kern="1200">
                <a:solidFill>
                  <a:schemeClr val="tx1"/>
                </a:solidFill>
                <a:latin typeface="+mn-lt"/>
                <a:ea typeface="+mn-ea"/>
                <a:cs typeface="+mn-cs"/>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lgn="just">
              <a:buNone/>
            </a:pPr>
            <a:r>
              <a:rPr lang="en-US" b="1" u="sng" dirty="0"/>
              <a:t>Before</a:t>
            </a:r>
            <a:r>
              <a:rPr lang="en-US" b="1" dirty="0"/>
              <a:t>: Challenges and Opportunities</a:t>
            </a:r>
          </a:p>
          <a:p>
            <a:pPr marL="0" lvl="1" indent="0" algn="just">
              <a:buNone/>
            </a:pPr>
            <a:endParaRPr lang="en-US" b="1" dirty="0"/>
          </a:p>
          <a:p>
            <a:pPr lvl="1" algn="just"/>
            <a:r>
              <a:rPr lang="en-US" dirty="0"/>
              <a:t>Needed to comply with e-invoice mandates for Panama.</a:t>
            </a:r>
          </a:p>
          <a:p>
            <a:pPr lvl="1" algn="just"/>
            <a:endParaRPr lang="en-US" dirty="0"/>
          </a:p>
          <a:p>
            <a:pPr lvl="1" algn="just"/>
            <a:r>
              <a:rPr lang="en-US" dirty="0"/>
              <a:t>Dependent on manual processes.</a:t>
            </a:r>
          </a:p>
          <a:p>
            <a:pPr marL="0" lvl="1" indent="0" algn="just">
              <a:buNone/>
            </a:pPr>
            <a:endParaRPr lang="en-US" b="1" dirty="0"/>
          </a:p>
          <a:p>
            <a:pPr marL="0" lvl="1" indent="0" algn="just">
              <a:buNone/>
            </a:pPr>
            <a:r>
              <a:rPr lang="en-US" b="1" u="sng" dirty="0"/>
              <a:t>After e-Invoice Implementation</a:t>
            </a:r>
            <a:r>
              <a:rPr lang="en-US" b="1" dirty="0"/>
              <a:t>: Value-Driven Results</a:t>
            </a:r>
          </a:p>
          <a:p>
            <a:pPr lvl="1" algn="just"/>
            <a:endParaRPr lang="en-US" dirty="0"/>
          </a:p>
          <a:p>
            <a:pPr lvl="1" algn="just"/>
            <a:r>
              <a:rPr lang="en-US" dirty="0"/>
              <a:t>Met technical implementation deadline on May 30</a:t>
            </a:r>
            <a:r>
              <a:rPr lang="en-US" baseline="30000" dirty="0"/>
              <a:t>th</a:t>
            </a:r>
            <a:r>
              <a:rPr lang="en-US" dirty="0"/>
              <a:t>, 2023.</a:t>
            </a:r>
          </a:p>
          <a:p>
            <a:pPr lvl="1" algn="just"/>
            <a:endParaRPr lang="en-US" dirty="0"/>
          </a:p>
          <a:p>
            <a:pPr lvl="1" algn="just"/>
            <a:r>
              <a:rPr lang="en-US" dirty="0"/>
              <a:t>Achieved compliance with the DGI of Panama.  </a:t>
            </a:r>
          </a:p>
          <a:p>
            <a:pPr lvl="1" algn="just"/>
            <a:endParaRPr lang="en-US" dirty="0"/>
          </a:p>
          <a:p>
            <a:pPr lvl="1" algn="just"/>
            <a:r>
              <a:rPr lang="en-US" dirty="0"/>
              <a:t>Following the implementation of e-invoices, adidas Panama now guarantees the delivery of the e-invoice to the customer's registered email as soon as the order is completed, billed, and approved.</a:t>
            </a:r>
          </a:p>
          <a:p>
            <a:pPr marL="0" lvl="1" indent="0" algn="just">
              <a:buNone/>
            </a:pPr>
            <a:endParaRPr lang="en-US" dirty="0"/>
          </a:p>
          <a:p>
            <a:pPr lvl="1" algn="just"/>
            <a:r>
              <a:rPr lang="en-US" dirty="0"/>
              <a:t>Simplified IT landscape, with electronic invoice activities and processes supported by a single solution inside SAP.</a:t>
            </a:r>
          </a:p>
          <a:p>
            <a:pPr marL="0" lvl="1" indent="0" algn="just">
              <a:buNone/>
            </a:pPr>
            <a:endParaRPr lang="en-US" dirty="0"/>
          </a:p>
          <a:p>
            <a:pPr lvl="1"/>
            <a:r>
              <a:rPr lang="en-US" dirty="0"/>
              <a:t>Increased transparency and automation of the Order-to-Cash process as a result of implementing the e-invoice.</a:t>
            </a:r>
          </a:p>
        </p:txBody>
      </p:sp>
      <p:sp>
        <p:nvSpPr>
          <p:cNvPr id="3" name="Text Placeholder 69">
            <a:extLst>
              <a:ext uri="{FF2B5EF4-FFF2-40B4-BE49-F238E27FC236}">
                <a16:creationId xmlns:a16="http://schemas.microsoft.com/office/drawing/2014/main" id="{5BC21F62-856F-CF8C-9B62-E1F1358AFD99}"/>
              </a:ext>
            </a:extLst>
          </p:cNvPr>
          <p:cNvSpPr txBox="1">
            <a:spLocks/>
          </p:cNvSpPr>
          <p:nvPr/>
        </p:nvSpPr>
        <p:spPr bwMode="black">
          <a:xfrm>
            <a:off x="9813881" y="2701679"/>
            <a:ext cx="974282" cy="138499"/>
          </a:xfrm>
          <a:prstGeom prst="rect">
            <a:avLst/>
          </a:prstGeom>
        </p:spPr>
        <p:txBody>
          <a:bodyPr vert="horz" wrap="square" lIns="0" tIns="0" rIns="0" bIns="0" rtlCol="0">
            <a:noAutofit/>
          </a:bodyPr>
          <a:lstStyle>
            <a:lvl1pPr marL="0" indent="0" algn="l" defTabSz="1088558" rtl="0" eaLnBrk="1" latinLnBrk="0" hangingPunct="1">
              <a:spcBef>
                <a:spcPts val="0"/>
              </a:spcBef>
              <a:buClr>
                <a:schemeClr val="accent1"/>
              </a:buClr>
              <a:buSzPct val="80000"/>
              <a:buFontTx/>
              <a:buNone/>
              <a:defRPr sz="800" b="1" kern="1200">
                <a:solidFill>
                  <a:schemeClr val="tx1"/>
                </a:solidFill>
                <a:latin typeface="+mn-lt"/>
                <a:ea typeface="+mn-ea"/>
                <a:cs typeface="+mn-cs"/>
              </a:defRPr>
            </a:lvl1pPr>
            <a:lvl2pPr marL="0" indent="0" algn="l" defTabSz="1088558" rtl="0" eaLnBrk="1" latinLnBrk="0" hangingPunct="1">
              <a:spcBef>
                <a:spcPts val="0"/>
              </a:spcBef>
              <a:buClr>
                <a:schemeClr val="bg1"/>
              </a:buClr>
              <a:buSzPct val="100000"/>
              <a:buFont typeface="Arial" panose="020B0604020202020204" pitchFamily="34" charset="0"/>
              <a:buNone/>
              <a:defRPr sz="8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900" dirty="0"/>
              <a:t>Featured Partner</a:t>
            </a:r>
          </a:p>
        </p:txBody>
      </p:sp>
      <p:pic>
        <p:nvPicPr>
          <p:cNvPr id="2" name="Picture 16" descr="Adidas Logo -LogoLook - logo PNG, SVG free download">
            <a:extLst>
              <a:ext uri="{FF2B5EF4-FFF2-40B4-BE49-F238E27FC236}">
                <a16:creationId xmlns:a16="http://schemas.microsoft.com/office/drawing/2014/main" id="{AAB2CEB3-011E-494B-FF94-0853DAC08A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828" y="2520830"/>
            <a:ext cx="1586230" cy="891540"/>
          </a:xfrm>
          <a:prstGeom prst="rect">
            <a:avLst/>
          </a:prstGeom>
          <a:noFill/>
          <a:ln>
            <a:noFill/>
          </a:ln>
        </p:spPr>
      </p:pic>
      <p:pic>
        <p:nvPicPr>
          <p:cNvPr id="5" name="Imagen 4" descr="Texto">
            <a:extLst>
              <a:ext uri="{FF2B5EF4-FFF2-40B4-BE49-F238E27FC236}">
                <a16:creationId xmlns:a16="http://schemas.microsoft.com/office/drawing/2014/main" id="{C3B74834-C75E-FF9F-2665-7F1AFA2BE137}"/>
              </a:ext>
            </a:extLst>
          </p:cNvPr>
          <p:cNvPicPr>
            <a:picLocks noChangeAspect="1"/>
          </p:cNvPicPr>
          <p:nvPr/>
        </p:nvPicPr>
        <p:blipFill>
          <a:blip r:embed="rId6"/>
          <a:stretch>
            <a:fillRect/>
          </a:stretch>
        </p:blipFill>
        <p:spPr>
          <a:xfrm>
            <a:off x="9084231" y="2717135"/>
            <a:ext cx="2725956" cy="762897"/>
          </a:xfrm>
          <a:prstGeom prst="rect">
            <a:avLst/>
          </a:prstGeom>
        </p:spPr>
      </p:pic>
    </p:spTree>
    <p:extLst>
      <p:ext uri="{BB962C8B-B14F-4D97-AF65-F5344CB8AC3E}">
        <p14:creationId xmlns:p14="http://schemas.microsoft.com/office/powerpoint/2010/main" val="200277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CF73AA81-00C8-A247-9010-1C615BB2CFDD}"/>
              </a:ext>
            </a:extLst>
          </p:cNvPr>
          <p:cNvSpPr/>
          <p:nvPr/>
        </p:nvSpPr>
        <p:spPr>
          <a:xfrm rot="16200000">
            <a:off x="-1800000" y="3240000"/>
            <a:ext cx="4113824" cy="184666"/>
          </a:xfrm>
          <a:prstGeom prst="rect">
            <a:avLst/>
          </a:prstGeom>
        </p:spPr>
        <p:txBody>
          <a:bodyPr wrap="square" lIns="0" tIns="0" rIns="0" bIns="0" anchor="t" anchorCtr="0">
            <a:spAutoFit/>
          </a:bodyPr>
          <a:lstStyle/>
          <a:p>
            <a:r>
              <a:rPr lang="en-US" sz="600" dirty="0"/>
              <a:t>PUBLIC | xxxxxenUS (YY/MM) © 2023 SAP SE or an SAP affiliate company. </a:t>
            </a:r>
            <a:br>
              <a:rPr lang="en-US" sz="600" dirty="0"/>
            </a:br>
            <a:r>
              <a:rPr lang="de-DE" sz="600" u="sng" dirty="0">
                <a:hlinkClick r:id="rId3" tooltip="https://www.sap.com/corporate/en/legal/terms-of-use.html"/>
              </a:rPr>
              <a:t>sap.com/terms-of-use</a:t>
            </a:r>
            <a:endParaRPr lang="en-US" sz="600" dirty="0">
              <a:ea typeface="Arial Unicode MS" panose="020B0604020202020204" pitchFamily="34" charset="-128"/>
            </a:endParaRPr>
          </a:p>
        </p:txBody>
      </p:sp>
      <p:sp>
        <p:nvSpPr>
          <p:cNvPr id="56" name="object 13">
            <a:extLst>
              <a:ext uri="{FF2B5EF4-FFF2-40B4-BE49-F238E27FC236}">
                <a16:creationId xmlns:a16="http://schemas.microsoft.com/office/drawing/2014/main" id="{DB731EBF-99DE-AA41-A235-C7254DDE979F}"/>
              </a:ext>
            </a:extLst>
          </p:cNvPr>
          <p:cNvSpPr/>
          <p:nvPr/>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a:p>
        </p:txBody>
      </p:sp>
      <p:sp>
        <p:nvSpPr>
          <p:cNvPr id="33" name="Text Placeholder 83">
            <a:extLst>
              <a:ext uri="{FF2B5EF4-FFF2-40B4-BE49-F238E27FC236}">
                <a16:creationId xmlns:a16="http://schemas.microsoft.com/office/drawing/2014/main" id="{4CD3F30F-DE28-4A7D-9F1B-5A93637ADCB3}"/>
              </a:ext>
            </a:extLst>
          </p:cNvPr>
          <p:cNvSpPr>
            <a:spLocks noGrp="1"/>
          </p:cNvSpPr>
          <p:nvPr>
            <p:ph type="body" sz="quarter" idx="21"/>
          </p:nvPr>
        </p:nvSpPr>
        <p:spPr>
          <a:xfrm>
            <a:off x="4837952" y="5805964"/>
            <a:ext cx="2094359" cy="540000"/>
          </a:xfrm>
        </p:spPr>
        <p:txBody>
          <a:bodyPr/>
          <a:lstStyle/>
          <a:p>
            <a:r>
              <a:rPr lang="en-US" dirty="0"/>
              <a:t>Featured Solutions and Services</a:t>
            </a:r>
          </a:p>
          <a:p>
            <a:pPr lvl="1"/>
            <a:r>
              <a:rPr lang="en-US" dirty="0"/>
              <a:t>SAP </a:t>
            </a:r>
            <a:r>
              <a:rPr lang="en-GB" dirty="0"/>
              <a:t>S/4HANA </a:t>
            </a:r>
          </a:p>
          <a:p>
            <a:pPr lvl="1"/>
            <a:r>
              <a:rPr lang="en-GB" dirty="0"/>
              <a:t>SAP Document and Reporting Compliance</a:t>
            </a:r>
            <a:endParaRPr lang="en-US" dirty="0"/>
          </a:p>
        </p:txBody>
      </p:sp>
      <p:sp>
        <p:nvSpPr>
          <p:cNvPr id="30" name="Text Placeholder 79">
            <a:extLst>
              <a:ext uri="{FF2B5EF4-FFF2-40B4-BE49-F238E27FC236}">
                <a16:creationId xmlns:a16="http://schemas.microsoft.com/office/drawing/2014/main" id="{99B63A2F-DB86-4CAA-AF50-5E1E4151B32B}"/>
              </a:ext>
            </a:extLst>
          </p:cNvPr>
          <p:cNvSpPr>
            <a:spLocks noGrp="1"/>
          </p:cNvSpPr>
          <p:nvPr>
            <p:ph type="body" sz="quarter" idx="15"/>
          </p:nvPr>
        </p:nvSpPr>
        <p:spPr>
          <a:xfrm>
            <a:off x="3837010" y="5805964"/>
            <a:ext cx="853947" cy="540000"/>
          </a:xfrm>
        </p:spPr>
        <p:txBody>
          <a:bodyPr/>
          <a:lstStyle/>
          <a:p>
            <a:r>
              <a:rPr lang="en-US" dirty="0"/>
              <a:t>Employees</a:t>
            </a:r>
          </a:p>
          <a:p>
            <a:pPr lvl="1"/>
            <a:r>
              <a:rPr lang="en-US" dirty="0"/>
              <a:t>Approximate </a:t>
            </a:r>
            <a:r>
              <a:rPr lang="es-PA" dirty="0"/>
              <a:t>59,258</a:t>
            </a:r>
            <a:r>
              <a:rPr lang="en-US" dirty="0"/>
              <a:t> of employees</a:t>
            </a:r>
          </a:p>
        </p:txBody>
      </p:sp>
      <p:sp>
        <p:nvSpPr>
          <p:cNvPr id="32" name="Text Placeholder 82">
            <a:extLst>
              <a:ext uri="{FF2B5EF4-FFF2-40B4-BE49-F238E27FC236}">
                <a16:creationId xmlns:a16="http://schemas.microsoft.com/office/drawing/2014/main" id="{EFE5EEE1-E46D-4C53-B787-1FAD5444705A}"/>
              </a:ext>
            </a:extLst>
          </p:cNvPr>
          <p:cNvSpPr>
            <a:spLocks noGrp="1"/>
          </p:cNvSpPr>
          <p:nvPr>
            <p:ph type="body" sz="quarter" idx="19"/>
          </p:nvPr>
        </p:nvSpPr>
        <p:spPr>
          <a:xfrm>
            <a:off x="2542591" y="5805964"/>
            <a:ext cx="1147425" cy="540000"/>
          </a:xfrm>
        </p:spPr>
        <p:txBody>
          <a:bodyPr/>
          <a:lstStyle/>
          <a:p>
            <a:r>
              <a:rPr lang="en-US" dirty="0"/>
              <a:t>Products and Services</a:t>
            </a:r>
          </a:p>
          <a:p>
            <a:pPr lvl="1"/>
            <a:r>
              <a:rPr lang="en-US" sz="800" dirty="0">
                <a:effectLst/>
                <a:ea typeface="Calibri" panose="020F0502020204030204" pitchFamily="34" charset="0"/>
                <a:cs typeface="Times New Roman" panose="02020603050405020304" pitchFamily="18" charset="0"/>
              </a:rPr>
              <a:t>Sports equipment and fashion products.</a:t>
            </a:r>
            <a:endParaRPr lang="en-US" dirty="0"/>
          </a:p>
        </p:txBody>
      </p:sp>
      <p:sp>
        <p:nvSpPr>
          <p:cNvPr id="29" name="Text Placeholder 78">
            <a:extLst>
              <a:ext uri="{FF2B5EF4-FFF2-40B4-BE49-F238E27FC236}">
                <a16:creationId xmlns:a16="http://schemas.microsoft.com/office/drawing/2014/main" id="{04C3EDEF-71EC-479A-BF75-CF1237E3EBB5}"/>
              </a:ext>
            </a:extLst>
          </p:cNvPr>
          <p:cNvSpPr>
            <a:spLocks noGrp="1"/>
          </p:cNvSpPr>
          <p:nvPr>
            <p:ph type="body" sz="quarter" idx="14"/>
          </p:nvPr>
        </p:nvSpPr>
        <p:spPr>
          <a:xfrm>
            <a:off x="1688644" y="5805964"/>
            <a:ext cx="602216" cy="424504"/>
          </a:xfrm>
        </p:spPr>
        <p:txBody>
          <a:bodyPr/>
          <a:lstStyle/>
          <a:p>
            <a:r>
              <a:rPr lang="en-US" dirty="0"/>
              <a:t>Industry</a:t>
            </a:r>
          </a:p>
          <a:p>
            <a:pPr lvl="1"/>
            <a:r>
              <a:rPr lang="en-US" dirty="0"/>
              <a:t>Textile.</a:t>
            </a:r>
          </a:p>
        </p:txBody>
      </p:sp>
      <p:sp>
        <p:nvSpPr>
          <p:cNvPr id="28" name="Text Placeholder 71">
            <a:extLst>
              <a:ext uri="{FF2B5EF4-FFF2-40B4-BE49-F238E27FC236}">
                <a16:creationId xmlns:a16="http://schemas.microsoft.com/office/drawing/2014/main" id="{7F1798A2-792F-4E3A-ACBB-F038CD168413}"/>
              </a:ext>
            </a:extLst>
          </p:cNvPr>
          <p:cNvSpPr>
            <a:spLocks noGrp="1"/>
          </p:cNvSpPr>
          <p:nvPr>
            <p:ph type="body" sz="quarter" idx="13"/>
          </p:nvPr>
        </p:nvSpPr>
        <p:spPr>
          <a:xfrm>
            <a:off x="414349" y="5805964"/>
            <a:ext cx="1037651" cy="540000"/>
          </a:xfrm>
        </p:spPr>
        <p:txBody>
          <a:bodyPr/>
          <a:lstStyle/>
          <a:p>
            <a:r>
              <a:rPr lang="en-US" dirty="0"/>
              <a:t>adidas</a:t>
            </a:r>
          </a:p>
          <a:p>
            <a:r>
              <a:rPr lang="es-AR" b="0" dirty="0"/>
              <a:t>Ave. Principal and  Ave. La Rotonda </a:t>
            </a:r>
            <a:r>
              <a:rPr lang="en-US" b="0" dirty="0"/>
              <a:t>Torre</a:t>
            </a:r>
            <a:r>
              <a:rPr lang="es-AR" b="0" dirty="0"/>
              <a:t> Sur, 4th </a:t>
            </a:r>
            <a:r>
              <a:rPr lang="en-US" b="0" dirty="0"/>
              <a:t>Floor</a:t>
            </a:r>
            <a:r>
              <a:rPr lang="es-AR" b="0" dirty="0"/>
              <a:t>, Costa del  Este, PANAMA</a:t>
            </a:r>
            <a:r>
              <a:rPr lang="en-US" b="0" dirty="0"/>
              <a:t> </a:t>
            </a:r>
            <a:br>
              <a:rPr lang="en-US" dirty="0"/>
            </a:br>
            <a:r>
              <a:rPr lang="en-US" dirty="0">
                <a:hlinkClick r:id="rId4"/>
              </a:rPr>
              <a:t>adidas.com</a:t>
            </a:r>
            <a:r>
              <a:rPr lang="en-US" dirty="0"/>
              <a:t> </a:t>
            </a:r>
          </a:p>
        </p:txBody>
      </p:sp>
      <p:sp>
        <p:nvSpPr>
          <p:cNvPr id="35" name="CuadroTexto 34">
            <a:extLst>
              <a:ext uri="{FF2B5EF4-FFF2-40B4-BE49-F238E27FC236}">
                <a16:creationId xmlns:a16="http://schemas.microsoft.com/office/drawing/2014/main" id="{FBD8B81D-B52E-4DE2-D2F8-2D08019DB524}"/>
              </a:ext>
            </a:extLst>
          </p:cNvPr>
          <p:cNvSpPr txBox="1"/>
          <p:nvPr/>
        </p:nvSpPr>
        <p:spPr>
          <a:xfrm>
            <a:off x="7087557" y="646217"/>
            <a:ext cx="4736891" cy="2031325"/>
          </a:xfrm>
          <a:prstGeom prst="rect">
            <a:avLst/>
          </a:prstGeom>
          <a:noFill/>
        </p:spPr>
        <p:txBody>
          <a:bodyPr wrap="square">
            <a:spAutoFit/>
          </a:bodyPr>
          <a:lstStyle/>
          <a:p>
            <a:pPr marL="0" lvl="1" algn="just" defTabSz="1088558">
              <a:buClrTx/>
              <a:buNone/>
            </a:pPr>
            <a:r>
              <a:rPr lang="en-US" sz="1800" dirty="0"/>
              <a:t>“A real team effort”, </a:t>
            </a:r>
            <a:r>
              <a:rPr lang="en-US" sz="1200" dirty="0">
                <a:latin typeface="+mn-lt"/>
              </a:rPr>
              <a:t>By taking the challenge of extending SAP Document and Reporting Compliance for Panama and working together as unique team between the Consulting team of Origen, IT BA of adidas and the local third partly integrator DIGIFACT were able to complete the project in the time and manner required by local regulation to start issuing electronic invoices starting on June 30, 2023.” </a:t>
            </a:r>
          </a:p>
          <a:p>
            <a:pPr marL="0" lvl="1" indent="0" algn="just">
              <a:buNone/>
            </a:pPr>
            <a:endParaRPr lang="en-US" sz="1200" i="1" dirty="0"/>
          </a:p>
          <a:p>
            <a:pPr marL="0" lvl="1" indent="0" algn="just">
              <a:buNone/>
            </a:pPr>
            <a:r>
              <a:rPr lang="en-US" sz="1200" i="1" dirty="0"/>
              <a:t>Gustavo Colamussi, SAP LATAM Localization &amp; e-invoice Manager, Origen Technologies.</a:t>
            </a:r>
          </a:p>
        </p:txBody>
      </p:sp>
      <p:sp>
        <p:nvSpPr>
          <p:cNvPr id="37" name="Text Placeholder 3">
            <a:extLst>
              <a:ext uri="{FF2B5EF4-FFF2-40B4-BE49-F238E27FC236}">
                <a16:creationId xmlns:a16="http://schemas.microsoft.com/office/drawing/2014/main" id="{CDA79375-B128-6FBD-3E07-9AD166E95FFF}"/>
              </a:ext>
            </a:extLst>
          </p:cNvPr>
          <p:cNvSpPr txBox="1">
            <a:spLocks/>
          </p:cNvSpPr>
          <p:nvPr/>
        </p:nvSpPr>
        <p:spPr bwMode="black">
          <a:xfrm>
            <a:off x="503998" y="1457246"/>
            <a:ext cx="6117718" cy="4025312"/>
          </a:xfrm>
          <a:prstGeom prst="rect">
            <a:avLst/>
          </a:prstGeom>
        </p:spPr>
        <p:txBody>
          <a:bodyPr vert="horz" lIns="0" tIns="0" rIns="0" bIns="0" rtlCol="0">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kern="1200">
                <a:solidFill>
                  <a:schemeClr val="tx1"/>
                </a:solidFill>
                <a:latin typeface="+mn-lt"/>
                <a:ea typeface="+mn-ea"/>
                <a:cs typeface="+mn-cs"/>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lgn="just">
              <a:buNone/>
            </a:pPr>
            <a:r>
              <a:rPr lang="en-US" b="1" u="sng" dirty="0"/>
              <a:t>About and Why Panama Electronic Invoice Solution in SAP</a:t>
            </a:r>
            <a:r>
              <a:rPr lang="en-US" b="1" dirty="0"/>
              <a:t>:</a:t>
            </a:r>
          </a:p>
          <a:p>
            <a:pPr marL="0" lvl="1" indent="0" algn="just">
              <a:buNone/>
            </a:pPr>
            <a:endParaRPr lang="en-US" dirty="0"/>
          </a:p>
          <a:p>
            <a:pPr lvl="1" algn="just"/>
            <a:r>
              <a:rPr lang="en-US" dirty="0"/>
              <a:t>Enables automated, real-time, and end-to-end communication between SAP S/4HANA and the third-party integrator in Panama.</a:t>
            </a:r>
          </a:p>
          <a:p>
            <a:pPr marL="0" lvl="1" indent="0" algn="just">
              <a:buNone/>
            </a:pPr>
            <a:endParaRPr lang="en-US" dirty="0"/>
          </a:p>
          <a:p>
            <a:pPr lvl="1" algn="just"/>
            <a:r>
              <a:rPr lang="en-US" dirty="0"/>
              <a:t>Through the SAP Integration Suite, the third-party local integrator receives, validates, and approves electronic invoices on behalf of the DGI of Panama.</a:t>
            </a:r>
          </a:p>
          <a:p>
            <a:pPr marL="0" lvl="1" indent="0" algn="just">
              <a:buNone/>
            </a:pPr>
            <a:endParaRPr lang="en-US" dirty="0"/>
          </a:p>
          <a:p>
            <a:pPr lvl="1" algn="just"/>
            <a:r>
              <a:rPr lang="en-US" dirty="0"/>
              <a:t>After approval, the authorization electronic code (CUFE code) is returned to SAP, updating the electronic invoice cockpit/monitor within SAP Document and Reporting Compliance. The updated approval status triggers automatic email delivery of the electronic invoice to the recipient.</a:t>
            </a:r>
          </a:p>
          <a:p>
            <a:pPr lvl="1" algn="just"/>
            <a:endParaRPr lang="en-US" dirty="0"/>
          </a:p>
          <a:p>
            <a:pPr lvl="1" algn="just"/>
            <a:r>
              <a:rPr lang="en-US" dirty="0"/>
              <a:t>The electronic invoice solution for Panama utilizes the rapid extensibility option of SAP Document and Reporting Compliance. It is a partner-transparent solution, following the same architecture as other standard country Document and Reporting Compliance offerings.</a:t>
            </a:r>
          </a:p>
          <a:p>
            <a:pPr marL="0" lvl="1" indent="0" algn="just">
              <a:buNone/>
            </a:pPr>
            <a:endParaRPr lang="en-US" dirty="0"/>
          </a:p>
          <a:p>
            <a:pPr marL="0" lvl="1" indent="0" algn="just">
              <a:buNone/>
            </a:pPr>
            <a:endParaRPr lang="en-US" dirty="0"/>
          </a:p>
        </p:txBody>
      </p:sp>
      <p:sp>
        <p:nvSpPr>
          <p:cNvPr id="3" name="Title 3">
            <a:extLst>
              <a:ext uri="{FF2B5EF4-FFF2-40B4-BE49-F238E27FC236}">
                <a16:creationId xmlns:a16="http://schemas.microsoft.com/office/drawing/2014/main" id="{E0DAFF94-BBDB-5F7B-EFF7-B761A8A48957}"/>
              </a:ext>
            </a:extLst>
          </p:cNvPr>
          <p:cNvSpPr>
            <a:spLocks noGrp="1"/>
          </p:cNvSpPr>
          <p:nvPr>
            <p:ph type="title"/>
          </p:nvPr>
        </p:nvSpPr>
        <p:spPr>
          <a:xfrm>
            <a:off x="504001" y="630404"/>
            <a:ext cx="7092000" cy="553998"/>
          </a:xfrm>
        </p:spPr>
        <p:txBody>
          <a:bodyPr/>
          <a:lstStyle/>
          <a:p>
            <a:r>
              <a:rPr lang="en-US" dirty="0"/>
              <a:t>adidas </a:t>
            </a:r>
            <a:r>
              <a:rPr lang="en-US" dirty="0">
                <a:solidFill>
                  <a:schemeClr val="accent1"/>
                </a:solidFill>
              </a:rPr>
              <a:t>Automatized its Electronic Invoice Management Processes</a:t>
            </a:r>
            <a:r>
              <a:rPr lang="en-US" dirty="0"/>
              <a:t> to Enable Efficiency, Security, and Flexibility.</a:t>
            </a:r>
          </a:p>
        </p:txBody>
      </p:sp>
      <p:sp>
        <p:nvSpPr>
          <p:cNvPr id="2" name="Text Placeholder 69">
            <a:extLst>
              <a:ext uri="{FF2B5EF4-FFF2-40B4-BE49-F238E27FC236}">
                <a16:creationId xmlns:a16="http://schemas.microsoft.com/office/drawing/2014/main" id="{7F021839-B26B-41B0-86E2-D22B21620B63}"/>
              </a:ext>
            </a:extLst>
          </p:cNvPr>
          <p:cNvSpPr txBox="1">
            <a:spLocks/>
          </p:cNvSpPr>
          <p:nvPr/>
        </p:nvSpPr>
        <p:spPr bwMode="black">
          <a:xfrm>
            <a:off x="9813881" y="3112566"/>
            <a:ext cx="974282" cy="138499"/>
          </a:xfrm>
          <a:prstGeom prst="rect">
            <a:avLst/>
          </a:prstGeom>
        </p:spPr>
        <p:txBody>
          <a:bodyPr vert="horz" wrap="square" lIns="0" tIns="0" rIns="0" bIns="0" rtlCol="0">
            <a:noAutofit/>
          </a:bodyPr>
          <a:lstStyle>
            <a:lvl1pPr marL="0" indent="0" algn="l" defTabSz="1088558" rtl="0" eaLnBrk="1" latinLnBrk="0" hangingPunct="1">
              <a:spcBef>
                <a:spcPts val="0"/>
              </a:spcBef>
              <a:buClr>
                <a:schemeClr val="accent1"/>
              </a:buClr>
              <a:buSzPct val="80000"/>
              <a:buFontTx/>
              <a:buNone/>
              <a:defRPr sz="800" b="1" kern="1200">
                <a:solidFill>
                  <a:schemeClr val="tx1"/>
                </a:solidFill>
                <a:latin typeface="+mn-lt"/>
                <a:ea typeface="+mn-ea"/>
                <a:cs typeface="+mn-cs"/>
              </a:defRPr>
            </a:lvl1pPr>
            <a:lvl2pPr marL="0" indent="0" algn="l" defTabSz="1088558" rtl="0" eaLnBrk="1" latinLnBrk="0" hangingPunct="1">
              <a:spcBef>
                <a:spcPts val="0"/>
              </a:spcBef>
              <a:buClr>
                <a:schemeClr val="bg1"/>
              </a:buClr>
              <a:buSzPct val="100000"/>
              <a:buFont typeface="Arial" panose="020B0604020202020204" pitchFamily="34" charset="0"/>
              <a:buNone/>
              <a:defRPr sz="8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900" dirty="0"/>
              <a:t>Featured Partner</a:t>
            </a:r>
          </a:p>
        </p:txBody>
      </p:sp>
      <p:pic>
        <p:nvPicPr>
          <p:cNvPr id="6" name="Picture 16" descr="Adidas Logo -LogoLook - logo PNG, SVG free download">
            <a:extLst>
              <a:ext uri="{FF2B5EF4-FFF2-40B4-BE49-F238E27FC236}">
                <a16:creationId xmlns:a16="http://schemas.microsoft.com/office/drawing/2014/main" id="{9AFAD043-7D3A-0FCE-EA96-55F3C81025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828" y="2931717"/>
            <a:ext cx="1586230" cy="891540"/>
          </a:xfrm>
          <a:prstGeom prst="rect">
            <a:avLst/>
          </a:prstGeom>
          <a:noFill/>
          <a:ln>
            <a:noFill/>
          </a:ln>
        </p:spPr>
      </p:pic>
      <p:pic>
        <p:nvPicPr>
          <p:cNvPr id="4" name="Imagen 3" descr="Texto&#10;&#10;Descripción generada automáticamente">
            <a:extLst>
              <a:ext uri="{FF2B5EF4-FFF2-40B4-BE49-F238E27FC236}">
                <a16:creationId xmlns:a16="http://schemas.microsoft.com/office/drawing/2014/main" id="{F95B1140-986D-7218-C484-3FA76D1D9C18}"/>
              </a:ext>
            </a:extLst>
          </p:cNvPr>
          <p:cNvPicPr>
            <a:picLocks noChangeAspect="1"/>
          </p:cNvPicPr>
          <p:nvPr/>
        </p:nvPicPr>
        <p:blipFill>
          <a:blip r:embed="rId6"/>
          <a:stretch>
            <a:fillRect/>
          </a:stretch>
        </p:blipFill>
        <p:spPr>
          <a:xfrm>
            <a:off x="8965221" y="3088453"/>
            <a:ext cx="2725956" cy="762897"/>
          </a:xfrm>
          <a:prstGeom prst="rect">
            <a:avLst/>
          </a:prstGeom>
        </p:spPr>
      </p:pic>
    </p:spTree>
    <p:extLst>
      <p:ext uri="{BB962C8B-B14F-4D97-AF65-F5344CB8AC3E}">
        <p14:creationId xmlns:p14="http://schemas.microsoft.com/office/powerpoint/2010/main" val="1652219745"/>
      </p:ext>
    </p:extLst>
  </p:cSld>
  <p:clrMapOvr>
    <a:masterClrMapping/>
  </p:clrMapOvr>
</p:sld>
</file>

<file path=ppt/theme/theme1.xml><?xml version="1.0" encoding="utf-8"?>
<a:theme xmlns:a="http://schemas.openxmlformats.org/drawingml/2006/main" name="BTS short Template Febr 2021 EN">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_BTS_short_Master_EN" id="{ECE32A12-0952-8B49-B803-C45CC0E10CE2}" vid="{F24266C5-FC09-C448-AC42-79B2A4C5580F}"/>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15F0F9DCBF1E94796646FCF98A7C072" ma:contentTypeVersion="13" ma:contentTypeDescription="Ein neues Dokument erstellen." ma:contentTypeScope="" ma:versionID="35c4870f76107f1824caf51e384b5645">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9e6c4fb431539cf6566f50e157bdb217"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Props1.xml><?xml version="1.0" encoding="utf-8"?>
<ds:datastoreItem xmlns:ds="http://schemas.openxmlformats.org/officeDocument/2006/customXml" ds:itemID="{1DF3068A-F00F-4CC4-9F95-C284C1D19682}">
  <ds:schemaRefs>
    <ds:schemaRef ds:uri="http://schemas.microsoft.com/sharepoint/v3/contenttype/forms"/>
  </ds:schemaRefs>
</ds:datastoreItem>
</file>

<file path=customXml/itemProps2.xml><?xml version="1.0" encoding="utf-8"?>
<ds:datastoreItem xmlns:ds="http://schemas.openxmlformats.org/officeDocument/2006/customXml" ds:itemID="{C4881104-BA0C-469E-820F-65EB19C18D5B}">
  <ds:schemaRefs>
    <ds:schemaRef ds:uri="http://schemas.microsoft.com/office/2006/metadata/contentType"/>
    <ds:schemaRef ds:uri="http://schemas.microsoft.com/office/2006/metadata/properties/metaAttributes"/>
    <ds:schemaRef ds:uri="http://www.w3.org/2000/xmlns/"/>
    <ds:schemaRef ds:uri="http://www.w3.org/2001/XMLSchema"/>
    <ds:schemaRef ds:uri="0e00d59e-b0d2-4e67-be34-67e465b0fbed"/>
    <ds:schemaRef ds:uri="47fc58d8-9f4b-4bc8-b278-c3cb6f29802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692D31-9B4C-4DFA-ACD5-6283B7745DE5}">
  <ds:schemaRefs>
    <ds:schemaRef ds:uri="http://schemas.microsoft.com/office/2006/metadata/properties"/>
    <ds:schemaRef ds:uri="http://www.w3.org/2000/xmlns/"/>
    <ds:schemaRef ds:uri="47fc58d8-9f4b-4bc8-b278-c3cb6f298023"/>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NuSkin a common platform for e-invoice Regulations in multiple countries - copia</Template>
  <TotalTime>772</TotalTime>
  <Words>798</Words>
  <Application>Microsoft Office PowerPoint</Application>
  <PresentationFormat>Personalizado</PresentationFormat>
  <Paragraphs>70</Paragraphs>
  <Slides>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Symbol</vt:lpstr>
      <vt:lpstr>wingdings</vt:lpstr>
      <vt:lpstr>wingdings</vt:lpstr>
      <vt:lpstr>BTS short Template Febr 2021 EN</vt:lpstr>
      <vt:lpstr>adidas – Using the extensibility option of SAP Document and Reporting Compliance for Panama</vt:lpstr>
      <vt:lpstr>adidas Panama Optimizes and Automates E-Invoice Process.</vt:lpstr>
      <vt:lpstr>adidas Automatized its Electronic Invoice Management Processes to Enable Efficiency, Security, and Flexibility.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 Skin Vietnam a common platform for e-invoice Regulations in multiple countries</dc:title>
  <dc:subject/>
  <dc:creator>Gustavo Colamussi</dc:creator>
  <cp:keywords>Oct/2021/BTS short/16:9</cp:keywords>
  <dc:description/>
  <cp:lastModifiedBy>Gustavo Colamussi</cp:lastModifiedBy>
  <cp:revision>23</cp:revision>
  <cp:lastPrinted>2018-09-03T13:17:10Z</cp:lastPrinted>
  <dcterms:created xsi:type="dcterms:W3CDTF">2022-07-21T17:54:31Z</dcterms:created>
  <dcterms:modified xsi:type="dcterms:W3CDTF">2023-07-18T15:33:02Z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0x010100615F0F9DCBF1E94796646FCF98A7C072</vt:lpwstr>
  </property>
  <property fmtid="{D5CDD505-2E9C-101B-9397-08002B2CF9AE}" pid="4" name="ClassificationContentMarkingFooterLocations">
    <vt:lpwstr>Customer Reference Slide Template 2019 EN:7</vt:lpwstr>
  </property>
  <property fmtid="{D5CDD505-2E9C-101B-9397-08002B2CF9AE}" pid="5" name="ClassificationContentMarkingFooterText">
    <vt:lpwstr>Public</vt:lpwstr>
  </property>
</Properties>
</file>