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3" r:id="rId4"/>
  </p:sldMasterIdLst>
  <p:notesMasterIdLst>
    <p:notesMasterId r:id="rId8"/>
  </p:notesMasterIdLst>
  <p:handoutMasterIdLst>
    <p:handoutMasterId r:id="rId9"/>
  </p:handoutMasterIdLst>
  <p:sldIdLst>
    <p:sldId id="497" r:id="rId5"/>
    <p:sldId id="489" r:id="rId6"/>
    <p:sldId id="498" r:id="rId7"/>
  </p:sldIdLst>
  <p:sldSz cx="12195175" cy="6858000"/>
  <p:notesSz cx="7099300" cy="10234613"/>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pos="711" userDrawn="1">
          <p15:clr>
            <a:srgbClr val="A4A3A4"/>
          </p15:clr>
        </p15:guide>
        <p15:guide id="5" pos="2828" userDrawn="1">
          <p15:clr>
            <a:srgbClr val="A4A3A4"/>
          </p15:clr>
        </p15:guide>
        <p15:guide id="6" orient="horz" pos="142" userDrawn="1">
          <p15:clr>
            <a:srgbClr val="A4A3A4"/>
          </p15:clr>
        </p15:guide>
        <p15:guide id="7" orient="horz" pos="2156" userDrawn="1">
          <p15:clr>
            <a:srgbClr val="A4A3A4"/>
          </p15:clr>
        </p15:guide>
        <p15:guide id="8" orient="horz" pos="2319"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F1C0BA-99A4-0A87-1D64-2BCCB8ABF5DE}" name="Buson, Erika" initials="BE" userId="S::erika.buson@sap.com::82c23f3f-1f76-4fe0-9754-bb9fcfffbce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ostka, Leah (external - Service)" initials="KL(-S" lastIdx="4" clrIdx="0">
    <p:extLst>
      <p:ext uri="{19B8F6BF-5375-455C-9EA6-DF929625EA0E}">
        <p15:presenceInfo xmlns:p15="http://schemas.microsoft.com/office/powerpoint/2012/main" userId="S-1-5-21-74642-3284969411-2123768488-101508" providerId="AD"/>
      </p:ext>
    </p:extLst>
  </p:cmAuthor>
  <p:cmAuthor id="2" name="Mawhinney, Jayne (external - Service)" initials="MJ(-S" lastIdx="4" clrIdx="1">
    <p:extLst>
      <p:ext uri="{19B8F6BF-5375-455C-9EA6-DF929625EA0E}">
        <p15:presenceInfo xmlns:p15="http://schemas.microsoft.com/office/powerpoint/2012/main" userId="S-1-5-21-74642-3284969411-2123768488-149965" providerId="AD"/>
      </p:ext>
    </p:extLst>
  </p:cmAuthor>
  <p:cmAuthor id="3" name="Mucciarelli, Meghan (external - Service)" initials="MM(-S" lastIdx="2" clrIdx="2">
    <p:extLst>
      <p:ext uri="{19B8F6BF-5375-455C-9EA6-DF929625EA0E}">
        <p15:presenceInfo xmlns:p15="http://schemas.microsoft.com/office/powerpoint/2012/main" userId="S-1-5-21-74642-3284969411-2123768488-154652" providerId="AD"/>
      </p:ext>
    </p:extLst>
  </p:cmAuthor>
  <p:cmAuthor id="4" name="Lehmann, Sonja" initials="LS" lastIdx="10" clrIdx="3">
    <p:extLst>
      <p:ext uri="{19B8F6BF-5375-455C-9EA6-DF929625EA0E}">
        <p15:presenceInfo xmlns:p15="http://schemas.microsoft.com/office/powerpoint/2012/main" userId="S-1-5-21-74642-3284969411-2123768488-160329" providerId="AD"/>
      </p:ext>
    </p:extLst>
  </p:cmAuthor>
  <p:cmAuthor id="5" name="Mucciarelli, Meghan (external - Service)" initials="MM(-S [2]" lastIdx="6" clrIdx="4">
    <p:extLst>
      <p:ext uri="{19B8F6BF-5375-455C-9EA6-DF929625EA0E}">
        <p15:presenceInfo xmlns:p15="http://schemas.microsoft.com/office/powerpoint/2012/main" userId="S::meghan.mucciarelli@sap.com::ec97fc9b-5e2a-47fd-9e15-d6a4f16f7ed4" providerId="AD"/>
      </p:ext>
    </p:extLst>
  </p:cmAuthor>
  <p:cmAuthor id="6" name="Dressel-Wagner, Jana" initials="DJ" lastIdx="1" clrIdx="5">
    <p:extLst>
      <p:ext uri="{19B8F6BF-5375-455C-9EA6-DF929625EA0E}">
        <p15:presenceInfo xmlns:p15="http://schemas.microsoft.com/office/powerpoint/2012/main" userId="S::jana.dressel-wagner@sap.com::bf1ca417-fd88-4a1a-b211-72fac3cf92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0000"/>
    <a:srgbClr val="0F46A7"/>
    <a:srgbClr val="970A82"/>
    <a:srgbClr val="FFFFFF"/>
    <a:srgbClr val="FEE3A1"/>
    <a:srgbClr val="FFF1D0"/>
    <a:srgbClr val="FFF8E7"/>
    <a:srgbClr val="FECE59"/>
    <a:srgbClr val="0032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19" autoAdjust="0"/>
    <p:restoredTop sz="95876" autoAdjust="0"/>
  </p:normalViewPr>
  <p:slideViewPr>
    <p:cSldViewPr snapToGrid="0">
      <p:cViewPr varScale="1">
        <p:scale>
          <a:sx n="113" d="100"/>
          <a:sy n="113" d="100"/>
        </p:scale>
        <p:origin x="888" y="168"/>
      </p:cViewPr>
      <p:guideLst>
        <p:guide pos="711"/>
        <p:guide pos="2828"/>
        <p:guide orient="horz" pos="142"/>
        <p:guide orient="horz" pos="2156"/>
        <p:guide orient="horz" pos="2319"/>
      </p:guideLst>
    </p:cSldViewPr>
  </p:slideViewPr>
  <p:outlineViewPr>
    <p:cViewPr>
      <p:scale>
        <a:sx n="33" d="100"/>
        <a:sy n="33" d="100"/>
      </p:scale>
      <p:origin x="0" y="-21280"/>
    </p:cViewPr>
  </p:outlineViewPr>
  <p:notesTextViewPr>
    <p:cViewPr>
      <p:scale>
        <a:sx n="1" d="1"/>
        <a:sy n="1" d="1"/>
      </p:scale>
      <p:origin x="0" y="0"/>
    </p:cViewPr>
  </p:notesTextViewPr>
  <p:notesViewPr>
    <p:cSldViewPr snapToGrid="0">
      <p:cViewPr>
        <p:scale>
          <a:sx n="1" d="2"/>
          <a:sy n="1" d="2"/>
        </p:scale>
        <p:origin x="0" y="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2011469" y="9721106"/>
            <a:ext cx="3076363" cy="511731"/>
          </a:xfrm>
          <a:prstGeom prst="rect">
            <a:avLst/>
          </a:prstGeom>
        </p:spPr>
        <p:txBody>
          <a:bodyPr vert="horz" lIns="99048" tIns="49524" rIns="99048" bIns="49524" rtlCol="0" anchor="b"/>
          <a:lstStyle>
            <a:lvl1pPr algn="r">
              <a:defRPr sz="1300"/>
            </a:lvl1pPr>
          </a:lstStyle>
          <a:p>
            <a:pPr algn="ctr"/>
            <a:fld id="{47855BD9-AF71-426C-9B9B-B0E52B88852E}" type="slidenum">
              <a:rPr lang="de-DE" sz="1100"/>
              <a:pPr algn="ctr"/>
              <a:t>‹#›</a:t>
            </a:fld>
            <a:endParaRPr lang="de-DE" sz="110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23850" y="685800"/>
            <a:ext cx="6451600" cy="3629025"/>
          </a:xfrm>
          <a:prstGeom prst="rect">
            <a:avLst/>
          </a:prstGeom>
          <a:noFill/>
          <a:ln w="12700">
            <a:solidFill>
              <a:prstClr val="black"/>
            </a:solidFill>
          </a:ln>
        </p:spPr>
        <p:txBody>
          <a:bodyPr vert="horz" lIns="99048" tIns="49524" rIns="99048" bIns="49524" rtlCol="0" anchor="ctr"/>
          <a:lstStyle/>
          <a:p>
            <a:endParaRPr lang="de-DE"/>
          </a:p>
        </p:txBody>
      </p:sp>
      <p:sp>
        <p:nvSpPr>
          <p:cNvPr id="5" name="Notes Placeholder 4"/>
          <p:cNvSpPr>
            <a:spLocks noGrp="1"/>
          </p:cNvSpPr>
          <p:nvPr>
            <p:ph type="body" sz="quarter" idx="3"/>
          </p:nvPr>
        </p:nvSpPr>
        <p:spPr>
          <a:xfrm>
            <a:off x="568317" y="4611577"/>
            <a:ext cx="5962667" cy="51078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p:txBody>
      </p:sp>
      <p:sp>
        <p:nvSpPr>
          <p:cNvPr id="7" name="Slide Number Placeholder 6"/>
          <p:cNvSpPr>
            <a:spLocks noGrp="1"/>
          </p:cNvSpPr>
          <p:nvPr>
            <p:ph type="sldNum" sz="quarter" idx="5"/>
          </p:nvPr>
        </p:nvSpPr>
        <p:spPr>
          <a:xfrm>
            <a:off x="3061573" y="10001494"/>
            <a:ext cx="976155" cy="229851"/>
          </a:xfrm>
          <a:prstGeom prst="rect">
            <a:avLst/>
          </a:prstGeom>
        </p:spPr>
        <p:txBody>
          <a:bodyPr vert="horz" lIns="99048" tIns="49524" rIns="99048" bIns="49524" rtlCol="0" anchor="b"/>
          <a:lstStyle>
            <a:lvl1pPr algn="ctr">
              <a:defRPr sz="900"/>
            </a:lvl1pPr>
          </a:lstStyle>
          <a:p>
            <a:fld id="{7D8C2C35-2B8A-446E-BEC0-FD36716C29AC}" type="slidenum">
              <a:rPr lang="de-DE" smtClean="0"/>
              <a:pPr/>
              <a:t>‹#›</a:t>
            </a:fld>
            <a:endParaRPr lang="de-DE"/>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en-US" smtClean="0"/>
              <a:pPr/>
              <a:t>1</a:t>
            </a:fld>
            <a:endParaRPr lang="en-US"/>
          </a:p>
        </p:txBody>
      </p:sp>
    </p:spTree>
    <p:extLst>
      <p:ext uri="{BB962C8B-B14F-4D97-AF65-F5344CB8AC3E}">
        <p14:creationId xmlns:p14="http://schemas.microsoft.com/office/powerpoint/2010/main" val="1346070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2</a:t>
            </a:fld>
            <a:endParaRPr lang="en-US"/>
          </a:p>
        </p:txBody>
      </p:sp>
    </p:spTree>
    <p:extLst>
      <p:ext uri="{BB962C8B-B14F-4D97-AF65-F5344CB8AC3E}">
        <p14:creationId xmlns:p14="http://schemas.microsoft.com/office/powerpoint/2010/main" val="376874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3</a:t>
            </a:fld>
            <a:endParaRPr lang="en-US"/>
          </a:p>
        </p:txBody>
      </p:sp>
    </p:spTree>
    <p:extLst>
      <p:ext uri="{BB962C8B-B14F-4D97-AF65-F5344CB8AC3E}">
        <p14:creationId xmlns:p14="http://schemas.microsoft.com/office/powerpoint/2010/main" val="2887289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TS short - 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191663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TS short  - white">
    <p:bg>
      <p:bgPr>
        <a:solidFill>
          <a:schemeClr val="bg1"/>
        </a:solidFill>
        <a:effectLst/>
      </p:bgPr>
    </p:bg>
    <p:spTree>
      <p:nvGrpSpPr>
        <p:cNvPr id="1" name=""/>
        <p:cNvGrpSpPr/>
        <p:nvPr/>
      </p:nvGrpSpPr>
      <p:grpSpPr>
        <a:xfrm>
          <a:off x="0" y="0"/>
          <a:ext cx="0" cy="0"/>
          <a:chOff x="0" y="0"/>
          <a:chExt cx="0" cy="0"/>
        </a:xfrm>
      </p:grpSpPr>
      <p:pic>
        <p:nvPicPr>
          <p:cNvPr id="27" name="SAP Logo">
            <a:extLst>
              <a:ext uri="{FF2B5EF4-FFF2-40B4-BE49-F238E27FC236}">
                <a16:creationId xmlns:a16="http://schemas.microsoft.com/office/drawing/2014/main" id="{D4BB54DC-F77C-4090-987C-BC7FCFCFF80D}"/>
              </a:ext>
            </a:extLst>
          </p:cNvPr>
          <p:cNvPicPr>
            <a:picLocks noChangeAspect="1"/>
          </p:cNvPicPr>
          <p:nvPr userDrawn="1"/>
        </p:nvPicPr>
        <p:blipFill>
          <a:blip r:embed="rId2"/>
          <a:srcRect/>
          <a:stretch/>
        </p:blipFill>
        <p:spPr>
          <a:xfrm>
            <a:off x="9727541" y="5987572"/>
            <a:ext cx="1963635"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tx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tx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tx1"/>
                </a:solidFill>
              </a:defRPr>
            </a:lvl1pPr>
            <a:lvl2pPr marL="0" indent="0">
              <a:spcBef>
                <a:spcPts val="600"/>
              </a:spcBef>
              <a:buNone/>
              <a:defRPr sz="9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206061020"/>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userDrawn="1">
          <p15:clr>
            <a:srgbClr val="FBAE40"/>
          </p15:clr>
        </p15:guide>
        <p15:guide id="6" orient="horz" pos="3339" userDrawn="1">
          <p15:clr>
            <a:srgbClr val="FBAE40"/>
          </p15:clr>
        </p15:guide>
        <p15:guide id="7" orient="horz" pos="902">
          <p15:clr>
            <a:srgbClr val="FBAE40"/>
          </p15:clr>
        </p15:guide>
        <p15:guide id="8" pos="736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TS short - black">
    <p:bg>
      <p:bgPr>
        <a:solidFill>
          <a:schemeClr val="tx1"/>
        </a:solidFill>
        <a:effectLst/>
      </p:bgPr>
    </p:bg>
    <p:spTree>
      <p:nvGrpSpPr>
        <p:cNvPr id="1" name=""/>
        <p:cNvGrpSpPr/>
        <p:nvPr/>
      </p:nvGrpSpPr>
      <p:grpSpPr>
        <a:xfrm>
          <a:off x="0" y="0"/>
          <a:ext cx="0" cy="0"/>
          <a:chOff x="0" y="0"/>
          <a:chExt cx="0" cy="0"/>
        </a:xfrm>
      </p:grpSpPr>
      <p:pic>
        <p:nvPicPr>
          <p:cNvPr id="19" name="SAP Logo">
            <a:extLst>
              <a:ext uri="{FF2B5EF4-FFF2-40B4-BE49-F238E27FC236}">
                <a16:creationId xmlns:a16="http://schemas.microsoft.com/office/drawing/2014/main" id="{E2CF24E5-571C-46FB-8F0C-A8CE9F995B92}"/>
              </a:ext>
            </a:extLst>
          </p:cNvPr>
          <p:cNvPicPr>
            <a:picLocks noChangeAspect="1"/>
          </p:cNvPicPr>
          <p:nvPr userDrawn="1"/>
        </p:nvPicPr>
        <p:blipFill>
          <a:blip r:embed="rId2"/>
          <a:srcRect/>
          <a:stretch/>
        </p:blipFill>
        <p:spPr>
          <a:xfrm>
            <a:off x="9727540" y="5987572"/>
            <a:ext cx="1963636"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bg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bg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bg1"/>
                </a:solidFill>
              </a:defRPr>
            </a:lvl1pPr>
            <a:lvl2pPr marL="0" indent="0">
              <a:spcBef>
                <a:spcPts val="600"/>
              </a:spcBef>
              <a:buNone/>
              <a:defRPr sz="9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60723815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age1_white: Customer business challenge">
    <p:bg>
      <p:bgPr>
        <a:solidFill>
          <a:schemeClr val="bg1"/>
        </a:solidFill>
        <a:effectLst/>
      </p:bgPr>
    </p:bg>
    <p:spTree>
      <p:nvGrpSpPr>
        <p:cNvPr id="1" name=""/>
        <p:cNvGrpSpPr/>
        <p:nvPr/>
      </p:nvGrpSpPr>
      <p:grpSpPr>
        <a:xfrm>
          <a:off x="0" y="0"/>
          <a:ext cx="0" cy="0"/>
          <a:chOff x="0" y="0"/>
          <a:chExt cx="0" cy="0"/>
        </a:xfrm>
      </p:grpSpPr>
      <p:pic>
        <p:nvPicPr>
          <p:cNvPr id="8" name="SAP Logo">
            <a:extLst>
              <a:ext uri="{FF2B5EF4-FFF2-40B4-BE49-F238E27FC236}">
                <a16:creationId xmlns:a16="http://schemas.microsoft.com/office/drawing/2014/main" id="{44CB7750-D935-403D-A8AE-19A26140C16F}"/>
              </a:ext>
            </a:extLst>
          </p:cNvPr>
          <p:cNvPicPr>
            <a:picLocks noChangeAspect="1"/>
          </p:cNvPicPr>
          <p:nvPr userDrawn="1"/>
        </p:nvPicPr>
        <p:blipFill>
          <a:blip r:embed="rId2"/>
          <a:srcRect/>
          <a:stretch/>
        </p:blipFill>
        <p:spPr>
          <a:xfrm>
            <a:off x="5634140" y="5987572"/>
            <a:ext cx="1963635" cy="355695"/>
          </a:xfrm>
          <a:prstGeom prst="rect">
            <a:avLst/>
          </a:prstGeom>
        </p:spPr>
      </p:pic>
      <p:sp>
        <p:nvSpPr>
          <p:cNvPr id="5" name="Picture Placeholder 1/3 right"/>
          <p:cNvSpPr>
            <a:spLocks noGrp="1"/>
          </p:cNvSpPr>
          <p:nvPr>
            <p:ph type="pic" sz="quarter" idx="10" hasCustomPrompt="1"/>
          </p:nvPr>
        </p:nvSpPr>
        <p:spPr bwMode="gray">
          <a:xfrm>
            <a:off x="8127175" y="0"/>
            <a:ext cx="4068000" cy="6858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p>
        </p:txBody>
      </p:sp>
      <p:sp>
        <p:nvSpPr>
          <p:cNvPr id="7" name="Text Placeholder"/>
          <p:cNvSpPr>
            <a:spLocks noGrp="1"/>
          </p:cNvSpPr>
          <p:nvPr>
            <p:ph type="body" sz="quarter" idx="11" hasCustomPrompt="1"/>
          </p:nvPr>
        </p:nvSpPr>
        <p:spPr bwMode="black">
          <a:xfrm>
            <a:off x="503999" y="3206974"/>
            <a:ext cx="7092000" cy="2448000"/>
          </a:xfrm>
        </p:spPr>
        <p:txBody>
          <a:bodyPr>
            <a:noAutofit/>
          </a:bodyPr>
          <a:lstStyle>
            <a:lvl1pPr>
              <a:defRPr sz="2200" b="1">
                <a:solidFill>
                  <a:schemeClr val="tx1"/>
                </a:solidFill>
              </a:defRPr>
            </a:lvl1pPr>
            <a:lvl2pPr marL="0" indent="0">
              <a:spcBef>
                <a:spcPts val="1200"/>
              </a:spcBef>
              <a:buNone/>
              <a:defRPr sz="1400">
                <a:solidFill>
                  <a:schemeClr val="tx1"/>
                </a:solidFill>
              </a:defRPr>
            </a:lvl2pPr>
            <a:lvl3pPr marL="144000" indent="-144000">
              <a:spcBef>
                <a:spcPts val="400"/>
              </a:spcBef>
              <a:buClr>
                <a:schemeClr val="tx1"/>
              </a:buClr>
              <a:buFont typeface="Arial" panose="020B0604020202020204" pitchFamily="34" charset="0"/>
              <a:buChar char="•"/>
              <a:defRPr sz="1400">
                <a:solidFill>
                  <a:schemeClr val="tx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err="1"/>
              <a:t>Subheadline</a:t>
            </a:r>
            <a:endParaRPr lang="en-US" noProof="0"/>
          </a:p>
          <a:p>
            <a:pPr lvl="1"/>
            <a:r>
              <a:rPr lang="en-US"/>
              <a:t>Body copy</a:t>
            </a:r>
          </a:p>
          <a:p>
            <a:pPr lvl="2"/>
            <a:r>
              <a:rPr lang="en-US"/>
              <a:t>Bullet copy</a:t>
            </a:r>
          </a:p>
        </p:txBody>
      </p:sp>
      <p:sp>
        <p:nvSpPr>
          <p:cNvPr id="3" name="Title"/>
          <p:cNvSpPr>
            <a:spLocks noGrp="1"/>
          </p:cNvSpPr>
          <p:nvPr>
            <p:ph type="title" hasCustomPrompt="1"/>
          </p:nvPr>
        </p:nvSpPr>
        <p:spPr>
          <a:xfrm>
            <a:off x="504001" y="1151642"/>
            <a:ext cx="7092000" cy="1477328"/>
          </a:xfrm>
        </p:spPr>
        <p:txBody>
          <a:bodyPr>
            <a:noAutofit/>
          </a:bodyPr>
          <a:lstStyle>
            <a:lvl1pPr>
              <a:defRPr sz="3200">
                <a:solidFill>
                  <a:schemeClr val="tx1"/>
                </a:solidFill>
              </a:defRPr>
            </a:lvl1pPr>
          </a:lstStyle>
          <a:p>
            <a:pPr lvl="0"/>
            <a:r>
              <a:rPr lang="en-US"/>
              <a:t>Title runs here and here and here</a:t>
            </a:r>
            <a:br>
              <a:rPr lang="en-US"/>
            </a:br>
            <a:r>
              <a:rPr lang="en-US"/>
              <a:t>and here and here and here and here and here</a:t>
            </a:r>
            <a:br>
              <a:rPr lang="en-US"/>
            </a:br>
            <a:endParaRPr lang="en-US"/>
          </a:p>
        </p:txBody>
      </p:sp>
      <p:sp>
        <p:nvSpPr>
          <p:cNvPr id="15" name="object 13">
            <a:extLst>
              <a:ext uri="{FF2B5EF4-FFF2-40B4-BE49-F238E27FC236}">
                <a16:creationId xmlns:a16="http://schemas.microsoft.com/office/drawing/2014/main" id="{0C78AFEE-4239-449E-8F79-8507C908FC6B}"/>
              </a:ext>
            </a:extLst>
          </p:cNvPr>
          <p:cNvSpPr/>
          <p:nvPr userDrawn="1"/>
        </p:nvSpPr>
        <p:spPr>
          <a:xfrm>
            <a:off x="504001" y="2869184"/>
            <a:ext cx="2808000" cy="0"/>
          </a:xfrm>
          <a:custGeom>
            <a:avLst/>
            <a:gdLst/>
            <a:ahLst/>
            <a:cxnLst/>
            <a:rect l="l" t="t" r="r" b="b"/>
            <a:pathLst>
              <a:path w="20104100">
                <a:moveTo>
                  <a:pt x="0" y="0"/>
                </a:moveTo>
                <a:lnTo>
                  <a:pt x="20104099" y="0"/>
                </a:lnTo>
              </a:path>
            </a:pathLst>
          </a:custGeom>
          <a:ln w="12700">
            <a:solidFill>
              <a:schemeClr val="accent1"/>
            </a:solidFill>
          </a:ln>
          <a:effectLst/>
        </p:spPr>
        <p:txBody>
          <a:bodyPr wrap="square" lIns="0" tIns="0" rIns="0" bIns="0" rtlCol="0"/>
          <a:lstStyle/>
          <a:p>
            <a:endParaRPr sz="662"/>
          </a:p>
        </p:txBody>
      </p:sp>
      <p:sp>
        <p:nvSpPr>
          <p:cNvPr id="9" name="Classification">
            <a:extLst>
              <a:ext uri="{FF2B5EF4-FFF2-40B4-BE49-F238E27FC236}">
                <a16:creationId xmlns:a16="http://schemas.microsoft.com/office/drawing/2014/main" id="{175913ED-894D-2B40-AEA7-9D07901B3B41}"/>
              </a:ext>
            </a:extLst>
          </p:cNvPr>
          <p:cNvSpPr txBox="1"/>
          <p:nvPr userDrawn="1"/>
        </p:nvSpPr>
        <p:spPr>
          <a:xfrm>
            <a:off x="6701424" y="198438"/>
            <a:ext cx="894575" cy="243078"/>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marL="0" marR="0" lvl="0" indent="0" algn="r" defTabSz="914400" eaLnBrk="1" fontAlgn="auto" latinLnBrk="0" hangingPunct="1">
              <a:lnSpc>
                <a:spcPct val="100000"/>
              </a:lnSpc>
              <a:spcBef>
                <a:spcPts val="0"/>
              </a:spcBef>
              <a:spcAft>
                <a:spcPts val="0"/>
              </a:spcAft>
              <a:buClr>
                <a:srgbClr val="F0AB00"/>
              </a:buClr>
              <a:buSzPct val="80000"/>
              <a:buFontTx/>
              <a:buNone/>
              <a:tabLst/>
              <a:defRPr/>
            </a:pPr>
            <a:r>
              <a:rPr kumimoji="0" lang="en-US" sz="900" b="0" i="0" u="none" strike="noStrike" kern="0" cap="none" spc="0" normalizeH="0" baseline="0" noProof="0">
                <a:ln>
                  <a:noFill/>
                </a:ln>
                <a:solidFill>
                  <a:schemeClr val="tx1"/>
                </a:solidFill>
                <a:effectLst/>
                <a:uLnTx/>
                <a:uFillTx/>
                <a:latin typeface="Arial"/>
              </a:rPr>
              <a:t>PUBLIC</a:t>
            </a:r>
          </a:p>
        </p:txBody>
      </p:sp>
    </p:spTree>
    <p:extLst>
      <p:ext uri="{BB962C8B-B14F-4D97-AF65-F5344CB8AC3E}">
        <p14:creationId xmlns:p14="http://schemas.microsoft.com/office/powerpoint/2010/main" val="172905002"/>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17">
          <p15:clr>
            <a:srgbClr val="FBAE40"/>
          </p15:clr>
        </p15:guide>
        <p15:guide id="7" orient="horz" pos="725">
          <p15:clr>
            <a:srgbClr val="FBAE40"/>
          </p15:clr>
        </p15:guide>
        <p15:guide id="8" orient="horz" pos="20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p:cNvSpPr>
            <a:spLocks noGrp="1"/>
          </p:cNvSpPr>
          <p:nvPr userDrawn="1">
            <p:ph type="body" idx="1"/>
          </p:nvPr>
        </p:nvSpPr>
        <p:spPr bwMode="black">
          <a:xfrm>
            <a:off x="504001" y="1620000"/>
            <a:ext cx="11186476" cy="4716000"/>
          </a:xfrm>
          <a:prstGeom prst="rect">
            <a:avLst/>
          </a:prstGeom>
        </p:spPr>
        <p:txBody>
          <a:bodyPr vert="horz" lIns="0" tIns="0" rIns="0" bIns="0" rtlCol="0">
            <a:normAutofit/>
          </a:bodyPr>
          <a:lstStyle/>
          <a:p>
            <a:pPr lvl="0"/>
            <a:r>
              <a:rPr lang="en-US" noProof="0"/>
              <a:t>First level</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itle Placeholder"/>
          <p:cNvSpPr>
            <a:spLocks noGrp="1"/>
          </p:cNvSpPr>
          <p:nvPr userDrawn="1">
            <p:ph type="title"/>
          </p:nvPr>
        </p:nvSpPr>
        <p:spPr bwMode="black">
          <a:xfrm>
            <a:off x="504001" y="504000"/>
            <a:ext cx="11186476" cy="369332"/>
          </a:xfrm>
          <a:prstGeom prst="rect">
            <a:avLst/>
          </a:prstGeom>
        </p:spPr>
        <p:txBody>
          <a:bodyPr vert="horz" wrap="square" lIns="0" tIns="0" rIns="0" bIns="0" rtlCol="0" anchor="t" anchorCtr="0">
            <a:spAutoFit/>
          </a:bodyPr>
          <a:lstStyle/>
          <a:p>
            <a:r>
              <a:rPr lang="en-US" noProof="0"/>
              <a:t>Insert page title (sentence case)</a:t>
            </a:r>
          </a:p>
        </p:txBody>
      </p:sp>
    </p:spTree>
    <p:extLst>
      <p:ext uri="{BB962C8B-B14F-4D97-AF65-F5344CB8AC3E}">
        <p14:creationId xmlns:p14="http://schemas.microsoft.com/office/powerpoint/2010/main" val="3408294523"/>
      </p:ext>
    </p:extLst>
  </p:cSld>
  <p:clrMap bg1="lt1" tx1="dk1" bg2="lt2" tx2="dk2" accent1="accent1" accent2="accent2" accent3="accent3" accent4="accent4" accent5="accent5" accent6="accent6" hlink="hlink" folHlink="folHlink"/>
  <p:sldLayoutIdLst>
    <p:sldLayoutId id="2147483797" r:id="rId1"/>
    <p:sldLayoutId id="2147483784" r:id="rId2"/>
    <p:sldLayoutId id="2147483790" r:id="rId3"/>
    <p:sldLayoutId id="2147483791" r:id="rId4"/>
  </p:sldLayoutIdLst>
  <p:hf hd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xyz.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www.xyz.com/"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C1170E5-6BEE-4AF6-84DE-F164A9F4C431}"/>
              </a:ext>
            </a:extLst>
          </p:cNvPr>
          <p:cNvSpPr/>
          <p:nvPr/>
        </p:nvSpPr>
        <p:spPr>
          <a:xfrm>
            <a:off x="9497174" y="6631834"/>
            <a:ext cx="2531463" cy="184666"/>
          </a:xfrm>
          <a:prstGeom prst="rect">
            <a:avLst/>
          </a:prstGeom>
        </p:spPr>
        <p:txBody>
          <a:bodyPr wrap="none">
            <a:spAutoFit/>
          </a:bodyPr>
          <a:lstStyle/>
          <a:p>
            <a:pPr marL="0" marR="0" lvl="0" indent="0" algn="r" defTabSz="1088558" eaLnBrk="1" fontAlgn="auto" latinLnBrk="0" hangingPunct="1">
              <a:lnSpc>
                <a:spcPct val="100000"/>
              </a:lnSpc>
              <a:spcBef>
                <a:spcPts val="0"/>
              </a:spcBef>
              <a:spcAft>
                <a:spcPts val="0"/>
              </a:spcAft>
              <a:buClr>
                <a:srgbClr val="999999"/>
              </a:buClr>
              <a:buSzTx/>
              <a:buFontTx/>
              <a:buNone/>
              <a:tabLst/>
              <a:defRPr/>
            </a:pPr>
            <a:r>
              <a:rPr kumimoji="0" lang="en-US" sz="600" b="0" i="0" u="none" strike="noStrike" kern="0" cap="none" spc="0" normalizeH="0" baseline="0" dirty="0">
                <a:ln>
                  <a:noFill/>
                </a:ln>
                <a:solidFill>
                  <a:schemeClr val="bg1"/>
                </a:solidFill>
                <a:effectLst/>
                <a:uLnTx/>
                <a:uFillTx/>
              </a:rPr>
              <a:t>Picture Credit | Nu Skin, Provo, United States. Used with permission.</a:t>
            </a:r>
          </a:p>
        </p:txBody>
      </p:sp>
      <p:sp>
        <p:nvSpPr>
          <p:cNvPr id="4" name="Text Placeholder 3">
            <a:extLst>
              <a:ext uri="{FF2B5EF4-FFF2-40B4-BE49-F238E27FC236}">
                <a16:creationId xmlns:a16="http://schemas.microsoft.com/office/drawing/2014/main" id="{969A71E6-E3A2-434D-8A64-1868E531B81E}"/>
              </a:ext>
            </a:extLst>
          </p:cNvPr>
          <p:cNvSpPr>
            <a:spLocks noGrp="1"/>
          </p:cNvSpPr>
          <p:nvPr>
            <p:ph type="body" sz="quarter" idx="11"/>
          </p:nvPr>
        </p:nvSpPr>
        <p:spPr>
          <a:xfrm>
            <a:off x="503999" y="2987362"/>
            <a:ext cx="7092000" cy="3252334"/>
          </a:xfrm>
        </p:spPr>
        <p:txBody>
          <a:bodyPr/>
          <a:lstStyle/>
          <a:p>
            <a:pPr lvl="1" algn="just"/>
            <a:r>
              <a:rPr lang="en-US" sz="1200" b="1" dirty="0">
                <a:cs typeface="Times New Roman" panose="02020603050405020304" pitchFamily="18" charset="0"/>
              </a:rPr>
              <a:t>Origen Technologies </a:t>
            </a:r>
            <a:r>
              <a:rPr lang="en-US" sz="1200" dirty="0">
                <a:cs typeface="Times New Roman" panose="02020603050405020304" pitchFamily="18" charset="0"/>
              </a:rPr>
              <a:t>– US based SAP Consulting and SI provider with extensive products and solution development capabilities in the areas of SAP Document and Reporting Compliance and SAP GTS. The company focuses on helping multinational corporations (MNC’s) with their tax, legal, fiscal, foreign trade and holistic compliance needs in Brazil, Latin America, and other geographies. </a:t>
            </a:r>
            <a:endParaRPr lang="en-US" sz="1200" dirty="0">
              <a:solidFill>
                <a:schemeClr val="tx1"/>
              </a:solidFill>
            </a:endParaRPr>
          </a:p>
          <a:p>
            <a:pPr lvl="1" algn="just"/>
            <a:r>
              <a:rPr lang="en-US" sz="1200" b="1" dirty="0">
                <a:cs typeface="Times New Roman" panose="02020603050405020304" pitchFamily="18" charset="0"/>
              </a:rPr>
              <a:t>Mercado Libre </a:t>
            </a:r>
            <a:r>
              <a:rPr lang="en-US" sz="1200" dirty="0">
                <a:cs typeface="Times New Roman" panose="02020603050405020304" pitchFamily="18" charset="0"/>
              </a:rPr>
              <a:t>is an Argentine multinational e-commerce company with operations in Latin America. Founded on August 2, 1999, it operates in 18 Latin American countries, including Argentina, Brazil, Mexico, Colombia, Chile, Peru, and Venezuela, among others.</a:t>
            </a:r>
          </a:p>
          <a:p>
            <a:pPr lvl="1" algn="just"/>
            <a:r>
              <a:rPr lang="en-US" sz="1200" b="1" dirty="0"/>
              <a:t>Mercado Libre </a:t>
            </a:r>
            <a:r>
              <a:rPr lang="en-US" sz="1200" dirty="0"/>
              <a:t>presented the case about the challenges on the inbound processing about electronic invoices from Suppliers related to inconsistencies between the invoices registered in the Internal Revenue Service (SII) and those Mercado Libre have received and registered in SAP. </a:t>
            </a:r>
            <a:endParaRPr lang="en-US" sz="1200" dirty="0">
              <a:cs typeface="Times New Roman" panose="02020603050405020304" pitchFamily="18" charset="0"/>
            </a:endParaRPr>
          </a:p>
          <a:p>
            <a:pPr lvl="1" algn="just"/>
            <a:r>
              <a:rPr lang="en-US" sz="1200" dirty="0">
                <a:cs typeface="Times New Roman" panose="02020603050405020304" pitchFamily="18" charset="0"/>
              </a:rPr>
              <a:t>The strong collaboration between Origen Tech and SAP Globalization Services on SAP Document and Reporting Compliance has allowed for product extensibility for new features, ensuring automatization and compliance with local  e-invoice regulations.</a:t>
            </a:r>
          </a:p>
          <a:p>
            <a:pPr lvl="1" algn="just"/>
            <a:endParaRPr lang="en-US" sz="1200" dirty="0">
              <a:effectLst/>
              <a:ea typeface="Calibri" panose="020F0502020204030204" pitchFamily="34" charset="0"/>
              <a:cs typeface="Times New Roman" panose="02020603050405020304" pitchFamily="18" charset="0"/>
            </a:endParaRPr>
          </a:p>
          <a:p>
            <a:pPr lvl="1" algn="just"/>
            <a:endParaRPr lang="en-US" dirty="0">
              <a:solidFill>
                <a:schemeClr val="tx1"/>
              </a:solidFill>
            </a:endParaRPr>
          </a:p>
        </p:txBody>
      </p:sp>
      <p:sp>
        <p:nvSpPr>
          <p:cNvPr id="8" name="Title 7">
            <a:extLst>
              <a:ext uri="{FF2B5EF4-FFF2-40B4-BE49-F238E27FC236}">
                <a16:creationId xmlns:a16="http://schemas.microsoft.com/office/drawing/2014/main" id="{9CCD33F8-6FFA-4007-A3BB-A8CD6D9A226C}"/>
              </a:ext>
            </a:extLst>
          </p:cNvPr>
          <p:cNvSpPr>
            <a:spLocks noGrp="1"/>
          </p:cNvSpPr>
          <p:nvPr>
            <p:ph type="title"/>
          </p:nvPr>
        </p:nvSpPr>
        <p:spPr>
          <a:xfrm>
            <a:off x="504000" y="1151642"/>
            <a:ext cx="7375644" cy="1477328"/>
          </a:xfrm>
        </p:spPr>
        <p:txBody>
          <a:bodyPr/>
          <a:lstStyle/>
          <a:p>
            <a:r>
              <a:rPr lang="en-US" sz="2900" dirty="0"/>
              <a:t>Mercado Libre</a:t>
            </a:r>
            <a:r>
              <a:rPr lang="en-US" sz="2900" dirty="0">
                <a:solidFill>
                  <a:schemeClr val="tx1"/>
                </a:solidFill>
              </a:rPr>
              <a:t> – </a:t>
            </a:r>
            <a:r>
              <a:rPr lang="en-US" sz="2900" dirty="0">
                <a:solidFill>
                  <a:schemeClr val="accent1"/>
                </a:solidFill>
              </a:rPr>
              <a:t>Automatized its Inbound Processing</a:t>
            </a:r>
            <a:r>
              <a:rPr lang="en-US" sz="2900" dirty="0"/>
              <a:t> with </a:t>
            </a:r>
            <a:r>
              <a:rPr lang="en-US" sz="2900" dirty="0">
                <a:solidFill>
                  <a:schemeClr val="tx1"/>
                </a:solidFill>
              </a:rPr>
              <a:t>SAP Document and Reporting Compliance for Chile</a:t>
            </a:r>
            <a:endParaRPr lang="en-US" sz="2900" dirty="0">
              <a:solidFill>
                <a:schemeClr val="accent1"/>
              </a:solidFill>
            </a:endParaRPr>
          </a:p>
        </p:txBody>
      </p:sp>
      <p:pic>
        <p:nvPicPr>
          <p:cNvPr id="6" name="Imagen 5" descr="Texto&#10;&#10;Descripción generada automáticamente">
            <a:extLst>
              <a:ext uri="{FF2B5EF4-FFF2-40B4-BE49-F238E27FC236}">
                <a16:creationId xmlns:a16="http://schemas.microsoft.com/office/drawing/2014/main" id="{A7452DC4-7367-E998-BF00-7E00E3B57D7F}"/>
              </a:ext>
            </a:extLst>
          </p:cNvPr>
          <p:cNvPicPr>
            <a:picLocks noChangeAspect="1"/>
          </p:cNvPicPr>
          <p:nvPr/>
        </p:nvPicPr>
        <p:blipFill>
          <a:blip r:embed="rId3"/>
          <a:stretch>
            <a:fillRect/>
          </a:stretch>
        </p:blipFill>
        <p:spPr>
          <a:xfrm>
            <a:off x="328496" y="5835191"/>
            <a:ext cx="2725956" cy="762897"/>
          </a:xfrm>
          <a:prstGeom prst="rect">
            <a:avLst/>
          </a:prstGeom>
        </p:spPr>
      </p:pic>
      <p:pic>
        <p:nvPicPr>
          <p:cNvPr id="2" name="image1.png" descr="A handshake in a circle&#10;&#10;Description automatically generated">
            <a:extLst>
              <a:ext uri="{FF2B5EF4-FFF2-40B4-BE49-F238E27FC236}">
                <a16:creationId xmlns:a16="http://schemas.microsoft.com/office/drawing/2014/main" id="{709B5B59-8B37-CE51-4164-1E9E79B48E20}"/>
              </a:ext>
            </a:extLst>
          </p:cNvPr>
          <p:cNvPicPr/>
          <p:nvPr/>
        </p:nvPicPr>
        <p:blipFill>
          <a:blip r:embed="rId4"/>
          <a:srcRect/>
          <a:stretch>
            <a:fillRect/>
          </a:stretch>
        </p:blipFill>
        <p:spPr>
          <a:xfrm>
            <a:off x="527701" y="237242"/>
            <a:ext cx="1194435" cy="676910"/>
          </a:xfrm>
          <a:prstGeom prst="rect">
            <a:avLst/>
          </a:prstGeom>
          <a:ln/>
        </p:spPr>
      </p:pic>
      <p:pic>
        <p:nvPicPr>
          <p:cNvPr id="12" name="Picture Placeholder 11" descr="A hand holding a phone&#10;&#10;AI-generated content may be incorrect.">
            <a:extLst>
              <a:ext uri="{FF2B5EF4-FFF2-40B4-BE49-F238E27FC236}">
                <a16:creationId xmlns:a16="http://schemas.microsoft.com/office/drawing/2014/main" id="{92DC4E8A-80C4-0080-B02B-52E54E3EA33F}"/>
              </a:ext>
            </a:extLst>
          </p:cNvPr>
          <p:cNvPicPr>
            <a:picLocks noGrp="1" noChangeAspect="1"/>
          </p:cNvPicPr>
          <p:nvPr>
            <p:ph type="pic" sz="quarter" idx="10"/>
          </p:nvPr>
        </p:nvPicPr>
        <p:blipFill>
          <a:blip r:embed="rId5"/>
          <a:srcRect l="7622" r="7622"/>
          <a:stretch>
            <a:fillRect/>
          </a:stretch>
        </p:blipFill>
        <p:spPr/>
      </p:pic>
    </p:spTree>
    <p:extLst>
      <p:ext uri="{BB962C8B-B14F-4D97-AF65-F5344CB8AC3E}">
        <p14:creationId xmlns:p14="http://schemas.microsoft.com/office/powerpoint/2010/main" val="156135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3" name="Text Placeholder 83">
            <a:extLst>
              <a:ext uri="{FF2B5EF4-FFF2-40B4-BE49-F238E27FC236}">
                <a16:creationId xmlns:a16="http://schemas.microsoft.com/office/drawing/2014/main" id="{4CD3F30F-DE28-4A7D-9F1B-5A93637ADCB3}"/>
              </a:ext>
            </a:extLst>
          </p:cNvPr>
          <p:cNvSpPr>
            <a:spLocks noGrp="1"/>
          </p:cNvSpPr>
          <p:nvPr>
            <p:ph type="body" sz="quarter" idx="21"/>
          </p:nvPr>
        </p:nvSpPr>
        <p:spPr>
          <a:xfrm>
            <a:off x="5408224" y="5805964"/>
            <a:ext cx="2094359" cy="540000"/>
          </a:xfrm>
        </p:spPr>
        <p:txBody>
          <a:bodyPr/>
          <a:lstStyle/>
          <a:p>
            <a:r>
              <a:rPr lang="en-US" dirty="0"/>
              <a:t>Featured Solutions and Services</a:t>
            </a:r>
          </a:p>
          <a:p>
            <a:pPr lvl="1"/>
            <a:r>
              <a:rPr lang="en-US" dirty="0"/>
              <a:t>SAP </a:t>
            </a:r>
            <a:r>
              <a:rPr lang="en-GB" dirty="0"/>
              <a:t>S/4HANA </a:t>
            </a:r>
          </a:p>
          <a:p>
            <a:pPr lvl="1"/>
            <a:r>
              <a:rPr lang="en-GB" dirty="0"/>
              <a:t>SAP Document and Reporting Compliance</a:t>
            </a:r>
            <a:endParaRPr lang="en-US" dirty="0"/>
          </a:p>
        </p:txBody>
      </p:sp>
      <p:sp>
        <p:nvSpPr>
          <p:cNvPr id="30" name="Text Placeholder 79">
            <a:extLst>
              <a:ext uri="{FF2B5EF4-FFF2-40B4-BE49-F238E27FC236}">
                <a16:creationId xmlns:a16="http://schemas.microsoft.com/office/drawing/2014/main" id="{99B63A2F-DB86-4CAA-AF50-5E1E4151B32B}"/>
              </a:ext>
            </a:extLst>
          </p:cNvPr>
          <p:cNvSpPr>
            <a:spLocks noGrp="1"/>
          </p:cNvSpPr>
          <p:nvPr>
            <p:ph type="body" sz="quarter" idx="15"/>
          </p:nvPr>
        </p:nvSpPr>
        <p:spPr>
          <a:xfrm>
            <a:off x="3837010" y="5805964"/>
            <a:ext cx="1334758" cy="540000"/>
          </a:xfrm>
        </p:spPr>
        <p:txBody>
          <a:bodyPr/>
          <a:lstStyle/>
          <a:p>
            <a:r>
              <a:rPr lang="en-US" dirty="0"/>
              <a:t>Employees</a:t>
            </a:r>
          </a:p>
          <a:p>
            <a:pPr lvl="1"/>
            <a:r>
              <a:rPr lang="en-US" dirty="0"/>
              <a:t>Plan for 2025: Mercado Libre will add 28,000 employees in Latin America, increasing its payroll to 100,000 direct positions in the region.</a:t>
            </a:r>
          </a:p>
        </p:txBody>
      </p:sp>
      <p:sp>
        <p:nvSpPr>
          <p:cNvPr id="32" name="Text Placeholder 82">
            <a:extLst>
              <a:ext uri="{FF2B5EF4-FFF2-40B4-BE49-F238E27FC236}">
                <a16:creationId xmlns:a16="http://schemas.microsoft.com/office/drawing/2014/main" id="{EFE5EEE1-E46D-4C53-B787-1FAD5444705A}"/>
              </a:ext>
            </a:extLst>
          </p:cNvPr>
          <p:cNvSpPr>
            <a:spLocks noGrp="1"/>
          </p:cNvSpPr>
          <p:nvPr>
            <p:ph type="body" sz="quarter" idx="19"/>
          </p:nvPr>
        </p:nvSpPr>
        <p:spPr>
          <a:xfrm>
            <a:off x="2542591" y="5805964"/>
            <a:ext cx="1147425" cy="540000"/>
          </a:xfrm>
        </p:spPr>
        <p:txBody>
          <a:bodyPr/>
          <a:lstStyle/>
          <a:p>
            <a:r>
              <a:rPr lang="en-US" dirty="0"/>
              <a:t>Products and Services</a:t>
            </a:r>
          </a:p>
          <a:p>
            <a:pPr lvl="1"/>
            <a:r>
              <a:rPr lang="en-US" sz="800" dirty="0">
                <a:effectLst/>
                <a:ea typeface="Calibri" panose="020F0502020204030204" pitchFamily="34" charset="0"/>
                <a:cs typeface="Times New Roman" panose="02020603050405020304" pitchFamily="18" charset="0"/>
              </a:rPr>
              <a:t>S</a:t>
            </a:r>
            <a:r>
              <a:rPr lang="en-US" dirty="0">
                <a:ea typeface="Calibri" panose="020F0502020204030204" pitchFamily="34" charset="0"/>
                <a:cs typeface="Times New Roman" panose="02020603050405020304" pitchFamily="18" charset="0"/>
              </a:rPr>
              <a:t>ervices mainly linked to electronic commerce and digital payments.</a:t>
            </a:r>
            <a:endParaRPr lang="en-US" dirty="0"/>
          </a:p>
        </p:txBody>
      </p:sp>
      <p:sp>
        <p:nvSpPr>
          <p:cNvPr id="29" name="Text Placeholder 78">
            <a:extLst>
              <a:ext uri="{FF2B5EF4-FFF2-40B4-BE49-F238E27FC236}">
                <a16:creationId xmlns:a16="http://schemas.microsoft.com/office/drawing/2014/main" id="{04C3EDEF-71EC-479A-BF75-CF1237E3EBB5}"/>
              </a:ext>
            </a:extLst>
          </p:cNvPr>
          <p:cNvSpPr>
            <a:spLocks noGrp="1"/>
          </p:cNvSpPr>
          <p:nvPr>
            <p:ph type="body" sz="quarter" idx="14"/>
          </p:nvPr>
        </p:nvSpPr>
        <p:spPr>
          <a:xfrm>
            <a:off x="1786964" y="5805964"/>
            <a:ext cx="706952" cy="424504"/>
          </a:xfrm>
        </p:spPr>
        <p:txBody>
          <a:bodyPr/>
          <a:lstStyle/>
          <a:p>
            <a:r>
              <a:rPr lang="en-US" dirty="0"/>
              <a:t>Industry</a:t>
            </a:r>
          </a:p>
          <a:p>
            <a:pPr lvl="1"/>
            <a:r>
              <a:rPr lang="en-US" dirty="0">
                <a:ea typeface="Calibri" panose="020F0502020204030204" pitchFamily="34" charset="0"/>
                <a:cs typeface="Times New Roman" panose="02020603050405020304" pitchFamily="18" charset="0"/>
              </a:rPr>
              <a:t>Technology and </a:t>
            </a:r>
          </a:p>
          <a:p>
            <a:pPr lvl="1"/>
            <a:r>
              <a:rPr lang="en-US" dirty="0">
                <a:ea typeface="Calibri" panose="020F0502020204030204" pitchFamily="34" charset="0"/>
                <a:cs typeface="Times New Roman" panose="02020603050405020304" pitchFamily="18" charset="0"/>
              </a:rPr>
              <a:t>e-commerce </a:t>
            </a:r>
            <a:endParaRPr lang="en-US" dirty="0"/>
          </a:p>
        </p:txBody>
      </p:sp>
      <p:sp>
        <p:nvSpPr>
          <p:cNvPr id="28" name="Text Placeholder 71">
            <a:extLst>
              <a:ext uri="{FF2B5EF4-FFF2-40B4-BE49-F238E27FC236}">
                <a16:creationId xmlns:a16="http://schemas.microsoft.com/office/drawing/2014/main" id="{7F1798A2-792F-4E3A-ACBB-F038CD168413}"/>
              </a:ext>
            </a:extLst>
          </p:cNvPr>
          <p:cNvSpPr>
            <a:spLocks noGrp="1"/>
          </p:cNvSpPr>
          <p:nvPr>
            <p:ph type="body" sz="quarter" idx="13"/>
          </p:nvPr>
        </p:nvSpPr>
        <p:spPr>
          <a:xfrm>
            <a:off x="363819" y="5805964"/>
            <a:ext cx="1275665" cy="540000"/>
          </a:xfrm>
        </p:spPr>
        <p:txBody>
          <a:bodyPr/>
          <a:lstStyle/>
          <a:p>
            <a:r>
              <a:rPr lang="en-US" dirty="0"/>
              <a:t>Mercado Libre</a:t>
            </a:r>
          </a:p>
          <a:p>
            <a:r>
              <a:rPr lang="es-AR" b="0" dirty="0"/>
              <a:t>Av. Caseros 3039,</a:t>
            </a:r>
          </a:p>
          <a:p>
            <a:r>
              <a:rPr lang="en-US" b="0" noProof="0" dirty="0"/>
              <a:t>Floor</a:t>
            </a:r>
            <a:r>
              <a:rPr lang="es-AR" b="0" dirty="0"/>
              <a:t> 2, CABA Argentina</a:t>
            </a:r>
            <a:r>
              <a:rPr lang="en-US" b="0" dirty="0"/>
              <a:t> </a:t>
            </a:r>
          </a:p>
          <a:p>
            <a:r>
              <a:rPr lang="en-US" dirty="0">
                <a:hlinkClick r:id="rId4"/>
              </a:rPr>
              <a:t>www.mercadolibre.com.ar</a:t>
            </a:r>
            <a:r>
              <a:rPr lang="en-US" dirty="0"/>
              <a:t> </a:t>
            </a:r>
          </a:p>
        </p:txBody>
      </p:sp>
      <p:sp>
        <p:nvSpPr>
          <p:cNvPr id="47" name="Title 3">
            <a:extLst>
              <a:ext uri="{FF2B5EF4-FFF2-40B4-BE49-F238E27FC236}">
                <a16:creationId xmlns:a16="http://schemas.microsoft.com/office/drawing/2014/main" id="{F7704D95-64C3-B64B-ACB8-51D12CFC3229}"/>
              </a:ext>
            </a:extLst>
          </p:cNvPr>
          <p:cNvSpPr>
            <a:spLocks noGrp="1"/>
          </p:cNvSpPr>
          <p:nvPr>
            <p:ph type="title"/>
          </p:nvPr>
        </p:nvSpPr>
        <p:spPr>
          <a:xfrm>
            <a:off x="504001" y="555760"/>
            <a:ext cx="7092000" cy="553998"/>
          </a:xfrm>
        </p:spPr>
        <p:txBody>
          <a:bodyPr/>
          <a:lstStyle/>
          <a:p>
            <a:r>
              <a:rPr lang="en-US" dirty="0"/>
              <a:t>Mercado Libre Chile </a:t>
            </a:r>
            <a:r>
              <a:rPr lang="en-US" dirty="0">
                <a:solidFill>
                  <a:schemeClr val="accent1"/>
                </a:solidFill>
              </a:rPr>
              <a:t>Optimizes and Automates </a:t>
            </a:r>
            <a:br>
              <a:rPr lang="en-US" dirty="0">
                <a:solidFill>
                  <a:schemeClr val="accent1"/>
                </a:solidFill>
              </a:rPr>
            </a:br>
            <a:r>
              <a:rPr lang="en-US" dirty="0"/>
              <a:t>Supplier E-Invoice Process.</a:t>
            </a:r>
          </a:p>
        </p:txBody>
      </p:sp>
      <p:sp>
        <p:nvSpPr>
          <p:cNvPr id="35" name="CuadroTexto 34">
            <a:extLst>
              <a:ext uri="{FF2B5EF4-FFF2-40B4-BE49-F238E27FC236}">
                <a16:creationId xmlns:a16="http://schemas.microsoft.com/office/drawing/2014/main" id="{FBD8B81D-B52E-4DE2-D2F8-2D08019DB524}"/>
              </a:ext>
            </a:extLst>
          </p:cNvPr>
          <p:cNvSpPr txBox="1"/>
          <p:nvPr/>
        </p:nvSpPr>
        <p:spPr>
          <a:xfrm>
            <a:off x="7089422" y="563057"/>
            <a:ext cx="4727256" cy="2031325"/>
          </a:xfrm>
          <a:prstGeom prst="rect">
            <a:avLst/>
          </a:prstGeom>
          <a:noFill/>
        </p:spPr>
        <p:txBody>
          <a:bodyPr wrap="square">
            <a:spAutoFit/>
          </a:bodyPr>
          <a:lstStyle/>
          <a:p>
            <a:pPr marL="0" lvl="1" indent="0" algn="just">
              <a:buNone/>
            </a:pPr>
            <a:r>
              <a:rPr lang="en-US" sz="1800" dirty="0"/>
              <a:t>“We like standardization and best practices” </a:t>
            </a:r>
          </a:p>
          <a:p>
            <a:pPr marL="0" lvl="1" indent="0" algn="just">
              <a:buNone/>
            </a:pPr>
            <a:endParaRPr lang="en-US" sz="1200" dirty="0"/>
          </a:p>
          <a:p>
            <a:pPr marL="0" lvl="1" indent="0" algn="ctr">
              <a:buNone/>
            </a:pPr>
            <a:r>
              <a:rPr lang="en-US" sz="1200" dirty="0"/>
              <a:t>By adopting SAP Document and Reporting Compliance for Chile and using the features available in the cockpit, all the electronic invoices from our suppliers are received and processed in SAP, eliminating manual intervention.”</a:t>
            </a:r>
          </a:p>
          <a:p>
            <a:pPr marL="0" lvl="1" indent="0" algn="ctr">
              <a:buNone/>
            </a:pPr>
            <a:endParaRPr lang="en-US" sz="1200" dirty="0"/>
          </a:p>
          <a:p>
            <a:pPr algn="ctr"/>
            <a:r>
              <a:rPr lang="pt-BR" sz="1200" i="1" dirty="0"/>
              <a:t>Florencia Risi</a:t>
            </a:r>
          </a:p>
          <a:p>
            <a:pPr algn="ctr"/>
            <a:r>
              <a:rPr lang="en-US" sz="1200" i="1" dirty="0"/>
              <a:t>Manager </a:t>
            </a:r>
            <a:r>
              <a:rPr lang="en-AR" altLang="en-AR" sz="1200" i="1" dirty="0"/>
              <a:t>Finance &amp; People Systems</a:t>
            </a:r>
            <a:endParaRPr lang="en-US" sz="1200" i="1" dirty="0"/>
          </a:p>
          <a:p>
            <a:pPr algn="ctr"/>
            <a:r>
              <a:rPr lang="en-US" sz="1200" i="1" dirty="0"/>
              <a:t>Mercado Libre</a:t>
            </a:r>
          </a:p>
        </p:txBody>
      </p:sp>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03998" y="1262331"/>
            <a:ext cx="6271724" cy="4442019"/>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u="sng" dirty="0"/>
              <a:t>Context</a:t>
            </a:r>
            <a:r>
              <a:rPr lang="en-US" b="1" dirty="0"/>
              <a:t>: Challenges and Opportunities</a:t>
            </a:r>
          </a:p>
          <a:p>
            <a:pPr marL="0" lvl="1" indent="0" algn="just">
              <a:buNone/>
            </a:pPr>
            <a:endParaRPr lang="en-US" b="1" dirty="0"/>
          </a:p>
          <a:p>
            <a:pPr lvl="1" algn="just">
              <a:defRPr/>
            </a:pPr>
            <a:r>
              <a:rPr lang="en-US" dirty="0"/>
              <a:t>Needed for a solution for the inbound process about electronic invoices processing from Suppliers related to inconsistencies between the invoices registered in the Internal Revenue Service (SII) and those Mercado Libre have registered in SAP. </a:t>
            </a:r>
          </a:p>
          <a:p>
            <a:pPr lvl="1" algn="just">
              <a:defRPr/>
            </a:pPr>
            <a:r>
              <a:rPr lang="en-US" dirty="0"/>
              <a:t>These discrepancies can generate significant differences when making tax settlements. </a:t>
            </a:r>
          </a:p>
          <a:p>
            <a:pPr lvl="1" algn="just">
              <a:defRPr/>
            </a:pPr>
            <a:r>
              <a:rPr lang="en-US" dirty="0"/>
              <a:t>In addition, the cross-checking of this information is done manually, which increases the risk of errors and consumes a considerable amount of time and resources.</a:t>
            </a:r>
          </a:p>
          <a:p>
            <a:pPr lvl="1" algn="just"/>
            <a:endParaRPr lang="en-US" b="1" dirty="0"/>
          </a:p>
          <a:p>
            <a:pPr marL="0" lvl="1" indent="0" algn="just">
              <a:buNone/>
            </a:pPr>
            <a:r>
              <a:rPr lang="en-US" b="1" u="sng" dirty="0"/>
              <a:t>After SAP DRC Implementation</a:t>
            </a:r>
            <a:r>
              <a:rPr lang="en-US" b="1" dirty="0"/>
              <a:t>: Value-Driven Results</a:t>
            </a:r>
          </a:p>
          <a:p>
            <a:pPr lvl="1" algn="just"/>
            <a:endParaRPr lang="en-US" dirty="0"/>
          </a:p>
          <a:p>
            <a:pPr lvl="1" algn="just"/>
            <a:r>
              <a:rPr lang="en-US" dirty="0"/>
              <a:t>A</a:t>
            </a:r>
            <a:r>
              <a:rPr lang="en-US" b="0" dirty="0"/>
              <a:t>utomatic integration of information from the Suppliers e-invoices with SAP. </a:t>
            </a:r>
          </a:p>
          <a:p>
            <a:pPr lvl="1" algn="just"/>
            <a:r>
              <a:rPr lang="en-US" b="0" dirty="0"/>
              <a:t>This solution allow precision and efficiency in data management, ensuring integrity between both sources of information and a significant reduction in manual work. </a:t>
            </a:r>
          </a:p>
          <a:p>
            <a:pPr lvl="1" algn="just"/>
            <a:r>
              <a:rPr lang="en-US" b="0" dirty="0"/>
              <a:t>Within this implementation Mercado Libre is able to ensure the consistency and precision of tax data. </a:t>
            </a:r>
          </a:p>
          <a:p>
            <a:pPr lvl="1" algn="just"/>
            <a:r>
              <a:rPr lang="en-US" b="0" dirty="0"/>
              <a:t>Significantly reduce the time and resources dedicated to manual reconciliation. </a:t>
            </a:r>
          </a:p>
          <a:p>
            <a:pPr lvl="1" algn="just"/>
            <a:r>
              <a:rPr lang="en-US" b="0" dirty="0"/>
              <a:t>Improve regulatory compliance and reduce the risk of sanctions. </a:t>
            </a:r>
          </a:p>
          <a:p>
            <a:pPr lvl="1" algn="just"/>
            <a:r>
              <a:rPr lang="en-US" b="0" dirty="0"/>
              <a:t>Facilitate more efficient audits. </a:t>
            </a:r>
          </a:p>
          <a:p>
            <a:pPr lvl="1" algn="just"/>
            <a:r>
              <a:rPr lang="en-US" b="0" dirty="0"/>
              <a:t>Optimize the use of internal resources, allowing teams to focus on strategic activities.</a:t>
            </a:r>
          </a:p>
          <a:p>
            <a:pPr lvl="0" algn="just">
              <a:lnSpc>
                <a:spcPct val="110000"/>
              </a:lnSpc>
              <a:spcBef>
                <a:spcPts val="600"/>
              </a:spcBef>
              <a:spcAft>
                <a:spcPts val="600"/>
              </a:spcAft>
              <a:buClrTx/>
              <a:buSzTx/>
              <a:defRPr/>
            </a:pPr>
            <a:endParaRPr lang="en-US" sz="1400" b="0" dirty="0">
              <a:solidFill>
                <a:srgbClr val="5B9BD5">
                  <a:lumMod val="75000"/>
                </a:srgbClr>
              </a:solidFill>
              <a:latin typeface="Century Gothic" panose="020B0502020202020204" pitchFamily="34" charset="0"/>
              <a:ea typeface="Roboto" panose="02000000000000000000" pitchFamily="2" charset="0"/>
              <a:cs typeface="Roboto" panose="02000000000000000000" pitchFamily="2" charset="0"/>
            </a:endParaRPr>
          </a:p>
          <a:p>
            <a:pPr lvl="1" algn="just"/>
            <a:endParaRPr lang="en-US" dirty="0"/>
          </a:p>
        </p:txBody>
      </p:sp>
      <p:sp>
        <p:nvSpPr>
          <p:cNvPr id="3" name="Text Placeholder 69">
            <a:extLst>
              <a:ext uri="{FF2B5EF4-FFF2-40B4-BE49-F238E27FC236}">
                <a16:creationId xmlns:a16="http://schemas.microsoft.com/office/drawing/2014/main" id="{5BC21F62-856F-CF8C-9B62-E1F1358AFD99}"/>
              </a:ext>
            </a:extLst>
          </p:cNvPr>
          <p:cNvSpPr txBox="1">
            <a:spLocks/>
          </p:cNvSpPr>
          <p:nvPr/>
        </p:nvSpPr>
        <p:spPr bwMode="black">
          <a:xfrm>
            <a:off x="9791303" y="2904881"/>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pic>
        <p:nvPicPr>
          <p:cNvPr id="5" name="Imagen 4" descr="Texto">
            <a:extLst>
              <a:ext uri="{FF2B5EF4-FFF2-40B4-BE49-F238E27FC236}">
                <a16:creationId xmlns:a16="http://schemas.microsoft.com/office/drawing/2014/main" id="{C3B74834-C75E-FF9F-2665-7F1AFA2BE137}"/>
              </a:ext>
            </a:extLst>
          </p:cNvPr>
          <p:cNvPicPr>
            <a:picLocks noChangeAspect="1"/>
          </p:cNvPicPr>
          <p:nvPr/>
        </p:nvPicPr>
        <p:blipFill>
          <a:blip r:embed="rId5"/>
          <a:stretch>
            <a:fillRect/>
          </a:stretch>
        </p:blipFill>
        <p:spPr>
          <a:xfrm>
            <a:off x="9061653" y="2909048"/>
            <a:ext cx="2725956" cy="762897"/>
          </a:xfrm>
          <a:prstGeom prst="rect">
            <a:avLst/>
          </a:prstGeom>
        </p:spPr>
      </p:pic>
      <p:pic>
        <p:nvPicPr>
          <p:cNvPr id="4" name="image1.png" descr="A handshake in a circle&#10;&#10;Description automatically generated">
            <a:extLst>
              <a:ext uri="{FF2B5EF4-FFF2-40B4-BE49-F238E27FC236}">
                <a16:creationId xmlns:a16="http://schemas.microsoft.com/office/drawing/2014/main" id="{20DB7DBC-B76E-EB97-6FD4-D202E4F25706}"/>
              </a:ext>
            </a:extLst>
          </p:cNvPr>
          <p:cNvPicPr/>
          <p:nvPr/>
        </p:nvPicPr>
        <p:blipFill>
          <a:blip r:embed="rId6"/>
          <a:srcRect/>
          <a:stretch>
            <a:fillRect/>
          </a:stretch>
        </p:blipFill>
        <p:spPr>
          <a:xfrm>
            <a:off x="7775168" y="2820088"/>
            <a:ext cx="1194435" cy="676910"/>
          </a:xfrm>
          <a:prstGeom prst="rect">
            <a:avLst/>
          </a:prstGeom>
          <a:ln/>
        </p:spPr>
      </p:pic>
    </p:spTree>
    <p:extLst>
      <p:ext uri="{BB962C8B-B14F-4D97-AF65-F5344CB8AC3E}">
        <p14:creationId xmlns:p14="http://schemas.microsoft.com/office/powerpoint/2010/main" val="200277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5" name="CuadroTexto 34">
            <a:extLst>
              <a:ext uri="{FF2B5EF4-FFF2-40B4-BE49-F238E27FC236}">
                <a16:creationId xmlns:a16="http://schemas.microsoft.com/office/drawing/2014/main" id="{FBD8B81D-B52E-4DE2-D2F8-2D08019DB524}"/>
              </a:ext>
            </a:extLst>
          </p:cNvPr>
          <p:cNvSpPr txBox="1"/>
          <p:nvPr/>
        </p:nvSpPr>
        <p:spPr>
          <a:xfrm>
            <a:off x="7087557" y="646217"/>
            <a:ext cx="4833510" cy="2400657"/>
          </a:xfrm>
          <a:prstGeom prst="rect">
            <a:avLst/>
          </a:prstGeom>
          <a:noFill/>
        </p:spPr>
        <p:txBody>
          <a:bodyPr wrap="square">
            <a:spAutoFit/>
          </a:bodyPr>
          <a:lstStyle/>
          <a:p>
            <a:pPr marL="0" lvl="1" algn="ctr" defTabSz="1088558">
              <a:buClrTx/>
              <a:buNone/>
            </a:pPr>
            <a:r>
              <a:rPr lang="en-US" sz="1800" dirty="0"/>
              <a:t>“A real team effort”, </a:t>
            </a:r>
          </a:p>
          <a:p>
            <a:pPr marL="0" lvl="1" algn="ctr" defTabSz="1088558">
              <a:buClrTx/>
              <a:buNone/>
            </a:pPr>
            <a:endParaRPr lang="en-US" sz="1200" dirty="0">
              <a:latin typeface="+mn-lt"/>
            </a:endParaRPr>
          </a:p>
          <a:p>
            <a:pPr marL="0" lvl="1" algn="ctr" defTabSz="1088558">
              <a:buClrTx/>
              <a:buNone/>
            </a:pPr>
            <a:r>
              <a:rPr lang="en-US" sz="1200" dirty="0">
                <a:latin typeface="+mn-lt"/>
              </a:rPr>
              <a:t>By taking the challenge of implement and extend SAP Document and Reporting Compliance for Chile and working together as unique team between the Consulting team of Origen and Mercado Libre we were able to complete the project in the time and achieve the goals in terms of automatization of the process of receiving, acceptance or rejection of supplier invoices.” </a:t>
            </a:r>
          </a:p>
          <a:p>
            <a:pPr marL="0" lvl="1" indent="0" algn="ctr">
              <a:buNone/>
            </a:pPr>
            <a:endParaRPr lang="en-US" sz="1200" i="1" dirty="0"/>
          </a:p>
          <a:p>
            <a:pPr marL="0" lvl="1" indent="0" algn="ctr">
              <a:buNone/>
            </a:pPr>
            <a:r>
              <a:rPr lang="en-US" sz="1200" i="1" dirty="0"/>
              <a:t>Gustavo Colamussi</a:t>
            </a:r>
          </a:p>
          <a:p>
            <a:pPr marL="0" lvl="1" indent="0" algn="ctr">
              <a:buNone/>
            </a:pPr>
            <a:r>
              <a:rPr lang="en-US" sz="1200" i="1" dirty="0"/>
              <a:t>SAP LATAM Localization &amp; e-invoice Manager, </a:t>
            </a:r>
          </a:p>
          <a:p>
            <a:pPr marL="0" lvl="1" indent="0" algn="ctr">
              <a:buNone/>
            </a:pPr>
            <a:r>
              <a:rPr lang="en-US" sz="1200" i="1" dirty="0"/>
              <a:t>Origen Technologies.</a:t>
            </a:r>
          </a:p>
        </p:txBody>
      </p:sp>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03998" y="1457246"/>
            <a:ext cx="6117718" cy="4025312"/>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u="sng" dirty="0"/>
              <a:t>About and Why SAP DRC solution</a:t>
            </a:r>
            <a:r>
              <a:rPr lang="en-US" b="1" dirty="0"/>
              <a:t>:</a:t>
            </a:r>
          </a:p>
          <a:p>
            <a:pPr marL="0" lvl="1" indent="0" algn="just">
              <a:buNone/>
            </a:pPr>
            <a:endParaRPr lang="en-US" dirty="0"/>
          </a:p>
          <a:p>
            <a:pPr lvl="1" algn="just"/>
            <a:r>
              <a:rPr lang="en-US" dirty="0"/>
              <a:t>Enables automated, real-time, and end-to-end communication between SAP S/4HANA and the SII in Chile.</a:t>
            </a:r>
          </a:p>
          <a:p>
            <a:pPr lvl="1" algn="just"/>
            <a:endParaRPr lang="en-US" dirty="0"/>
          </a:p>
          <a:p>
            <a:pPr lvl="1" algn="just"/>
            <a:r>
              <a:rPr lang="en-US" dirty="0"/>
              <a:t>End to end solution: full integration with ERP and maintenance of legal changes across all components in one hand.</a:t>
            </a:r>
            <a:endParaRPr lang="en-AR" dirty="0"/>
          </a:p>
          <a:p>
            <a:pPr lvl="1" algn="just"/>
            <a:endParaRPr lang="en-AR" dirty="0"/>
          </a:p>
          <a:p>
            <a:pPr lvl="1" algn="just"/>
            <a:r>
              <a:rPr lang="en-US" dirty="0"/>
              <a:t>Simplified implementation: pre-packaged content and/or develop integration flows. Common architecture across countries and processes. </a:t>
            </a:r>
            <a:endParaRPr lang="en-AR" dirty="0"/>
          </a:p>
          <a:p>
            <a:pPr lvl="1" algn="just"/>
            <a:endParaRPr lang="en-AR" dirty="0"/>
          </a:p>
          <a:p>
            <a:pPr lvl="1" algn="just"/>
            <a:r>
              <a:rPr lang="en-US" dirty="0"/>
              <a:t>Simplified operations: one user interface, one platform, one provider, Business monitoring and error handling.</a:t>
            </a:r>
            <a:endParaRPr lang="en-AR" dirty="0"/>
          </a:p>
          <a:p>
            <a:pPr lvl="1" algn="just"/>
            <a:endParaRPr lang="en-US" dirty="0"/>
          </a:p>
          <a:p>
            <a:pPr lvl="1" algn="just"/>
            <a:r>
              <a:rPr lang="en-US" dirty="0"/>
              <a:t>Extensibility option of SAP Document and Reporting Compliance. </a:t>
            </a:r>
          </a:p>
          <a:p>
            <a:pPr marL="0" lvl="1" indent="0" algn="just">
              <a:buNone/>
            </a:pPr>
            <a:endParaRPr lang="en-US" dirty="0"/>
          </a:p>
        </p:txBody>
      </p:sp>
      <p:sp>
        <p:nvSpPr>
          <p:cNvPr id="3" name="Title 3">
            <a:extLst>
              <a:ext uri="{FF2B5EF4-FFF2-40B4-BE49-F238E27FC236}">
                <a16:creationId xmlns:a16="http://schemas.microsoft.com/office/drawing/2014/main" id="{E0DAFF94-BBDB-5F7B-EFF7-B761A8A48957}"/>
              </a:ext>
            </a:extLst>
          </p:cNvPr>
          <p:cNvSpPr>
            <a:spLocks noGrp="1"/>
          </p:cNvSpPr>
          <p:nvPr>
            <p:ph type="title"/>
          </p:nvPr>
        </p:nvSpPr>
        <p:spPr>
          <a:xfrm>
            <a:off x="504001" y="630404"/>
            <a:ext cx="7092000" cy="553998"/>
          </a:xfrm>
        </p:spPr>
        <p:txBody>
          <a:bodyPr/>
          <a:lstStyle/>
          <a:p>
            <a:r>
              <a:rPr lang="en-US" dirty="0"/>
              <a:t>Mercado Libre </a:t>
            </a:r>
            <a:r>
              <a:rPr lang="en-US" dirty="0">
                <a:solidFill>
                  <a:schemeClr val="accent1"/>
                </a:solidFill>
              </a:rPr>
              <a:t>Automatized its Inbound Processing</a:t>
            </a:r>
            <a:r>
              <a:rPr lang="en-US" dirty="0"/>
              <a:t> to Enable Efficiency, Security, and Compliance.</a:t>
            </a:r>
          </a:p>
        </p:txBody>
      </p:sp>
      <p:sp>
        <p:nvSpPr>
          <p:cNvPr id="2" name="Text Placeholder 69">
            <a:extLst>
              <a:ext uri="{FF2B5EF4-FFF2-40B4-BE49-F238E27FC236}">
                <a16:creationId xmlns:a16="http://schemas.microsoft.com/office/drawing/2014/main" id="{7F021839-B26B-41B0-86E2-D22B21620B63}"/>
              </a:ext>
            </a:extLst>
          </p:cNvPr>
          <p:cNvSpPr txBox="1">
            <a:spLocks/>
          </p:cNvSpPr>
          <p:nvPr/>
        </p:nvSpPr>
        <p:spPr bwMode="black">
          <a:xfrm>
            <a:off x="9813881" y="3315768"/>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pic>
        <p:nvPicPr>
          <p:cNvPr id="4" name="Imagen 3" descr="Texto&#10;&#10;Descripción generada automáticamente">
            <a:extLst>
              <a:ext uri="{FF2B5EF4-FFF2-40B4-BE49-F238E27FC236}">
                <a16:creationId xmlns:a16="http://schemas.microsoft.com/office/drawing/2014/main" id="{F95B1140-986D-7218-C484-3FA76D1D9C18}"/>
              </a:ext>
            </a:extLst>
          </p:cNvPr>
          <p:cNvPicPr>
            <a:picLocks noChangeAspect="1"/>
          </p:cNvPicPr>
          <p:nvPr/>
        </p:nvPicPr>
        <p:blipFill>
          <a:blip r:embed="rId4"/>
          <a:stretch>
            <a:fillRect/>
          </a:stretch>
        </p:blipFill>
        <p:spPr>
          <a:xfrm>
            <a:off x="8965221" y="3291655"/>
            <a:ext cx="2725956" cy="762897"/>
          </a:xfrm>
          <a:prstGeom prst="rect">
            <a:avLst/>
          </a:prstGeom>
        </p:spPr>
      </p:pic>
      <p:sp>
        <p:nvSpPr>
          <p:cNvPr id="21" name="Text Placeholder 83">
            <a:extLst>
              <a:ext uri="{FF2B5EF4-FFF2-40B4-BE49-F238E27FC236}">
                <a16:creationId xmlns:a16="http://schemas.microsoft.com/office/drawing/2014/main" id="{6051C3EB-194D-A8FB-78B4-ED416096C70D}"/>
              </a:ext>
            </a:extLst>
          </p:cNvPr>
          <p:cNvSpPr txBox="1">
            <a:spLocks/>
          </p:cNvSpPr>
          <p:nvPr/>
        </p:nvSpPr>
        <p:spPr bwMode="black">
          <a:xfrm>
            <a:off x="5408224" y="5805964"/>
            <a:ext cx="2094359"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Featured Solutions and Services</a:t>
            </a:r>
          </a:p>
          <a:p>
            <a:pPr lvl="1"/>
            <a:r>
              <a:rPr lang="en-US"/>
              <a:t>SAP </a:t>
            </a:r>
            <a:r>
              <a:rPr lang="en-GB"/>
              <a:t>S/4HANA </a:t>
            </a:r>
          </a:p>
          <a:p>
            <a:pPr lvl="1"/>
            <a:r>
              <a:rPr lang="en-GB"/>
              <a:t>SAP Document and Reporting Compliance</a:t>
            </a:r>
            <a:endParaRPr lang="en-US" dirty="0"/>
          </a:p>
        </p:txBody>
      </p:sp>
      <p:sp>
        <p:nvSpPr>
          <p:cNvPr id="22" name="Text Placeholder 79">
            <a:extLst>
              <a:ext uri="{FF2B5EF4-FFF2-40B4-BE49-F238E27FC236}">
                <a16:creationId xmlns:a16="http://schemas.microsoft.com/office/drawing/2014/main" id="{A12E19E8-5794-07C7-AF78-646559DFBC18}"/>
              </a:ext>
            </a:extLst>
          </p:cNvPr>
          <p:cNvSpPr txBox="1">
            <a:spLocks/>
          </p:cNvSpPr>
          <p:nvPr/>
        </p:nvSpPr>
        <p:spPr bwMode="black">
          <a:xfrm>
            <a:off x="3837010" y="5805964"/>
            <a:ext cx="1334758"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Employees</a:t>
            </a:r>
          </a:p>
          <a:p>
            <a:pPr lvl="1"/>
            <a:r>
              <a:rPr lang="en-US"/>
              <a:t>Plan for 2025: Mercado Libre will add 28,000 employees in Latin America, increasing its payroll to 100,000 direct positions in the region.</a:t>
            </a:r>
            <a:endParaRPr lang="en-US" dirty="0"/>
          </a:p>
        </p:txBody>
      </p:sp>
      <p:sp>
        <p:nvSpPr>
          <p:cNvPr id="24" name="Text Placeholder 82">
            <a:extLst>
              <a:ext uri="{FF2B5EF4-FFF2-40B4-BE49-F238E27FC236}">
                <a16:creationId xmlns:a16="http://schemas.microsoft.com/office/drawing/2014/main" id="{59B26E10-A541-0228-5B61-1E022EC57997}"/>
              </a:ext>
            </a:extLst>
          </p:cNvPr>
          <p:cNvSpPr txBox="1">
            <a:spLocks/>
          </p:cNvSpPr>
          <p:nvPr/>
        </p:nvSpPr>
        <p:spPr bwMode="black">
          <a:xfrm>
            <a:off x="2542591" y="5805964"/>
            <a:ext cx="1147425"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Products and Services</a:t>
            </a:r>
          </a:p>
          <a:p>
            <a:pPr lvl="1"/>
            <a:r>
              <a:rPr lang="en-US">
                <a:ea typeface="Calibri" panose="020F0502020204030204" pitchFamily="34" charset="0"/>
                <a:cs typeface="Times New Roman" panose="02020603050405020304" pitchFamily="18" charset="0"/>
              </a:rPr>
              <a:t>Services mainly linked to electronic commerce and digital payments.</a:t>
            </a:r>
            <a:endParaRPr lang="en-US" dirty="0"/>
          </a:p>
        </p:txBody>
      </p:sp>
      <p:sp>
        <p:nvSpPr>
          <p:cNvPr id="25" name="Text Placeholder 78">
            <a:extLst>
              <a:ext uri="{FF2B5EF4-FFF2-40B4-BE49-F238E27FC236}">
                <a16:creationId xmlns:a16="http://schemas.microsoft.com/office/drawing/2014/main" id="{C08FCEDA-1E6E-B958-FA20-FB1F691AB700}"/>
              </a:ext>
            </a:extLst>
          </p:cNvPr>
          <p:cNvSpPr txBox="1">
            <a:spLocks/>
          </p:cNvSpPr>
          <p:nvPr/>
        </p:nvSpPr>
        <p:spPr bwMode="black">
          <a:xfrm>
            <a:off x="1786964" y="5805964"/>
            <a:ext cx="706952" cy="424504"/>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Industry</a:t>
            </a:r>
          </a:p>
          <a:p>
            <a:pPr lvl="1"/>
            <a:r>
              <a:rPr lang="en-US">
                <a:ea typeface="Calibri" panose="020F0502020204030204" pitchFamily="34" charset="0"/>
                <a:cs typeface="Times New Roman" panose="02020603050405020304" pitchFamily="18" charset="0"/>
              </a:rPr>
              <a:t>Technology and </a:t>
            </a:r>
          </a:p>
          <a:p>
            <a:pPr lvl="1"/>
            <a:r>
              <a:rPr lang="en-US">
                <a:ea typeface="Calibri" panose="020F0502020204030204" pitchFamily="34" charset="0"/>
                <a:cs typeface="Times New Roman" panose="02020603050405020304" pitchFamily="18" charset="0"/>
              </a:rPr>
              <a:t>e-commerce </a:t>
            </a:r>
            <a:endParaRPr lang="en-US" dirty="0"/>
          </a:p>
        </p:txBody>
      </p:sp>
      <p:sp>
        <p:nvSpPr>
          <p:cNvPr id="26" name="Text Placeholder 71">
            <a:extLst>
              <a:ext uri="{FF2B5EF4-FFF2-40B4-BE49-F238E27FC236}">
                <a16:creationId xmlns:a16="http://schemas.microsoft.com/office/drawing/2014/main" id="{8EA3D0EF-F48D-D53C-F3AA-B2A2C4535E9E}"/>
              </a:ext>
            </a:extLst>
          </p:cNvPr>
          <p:cNvSpPr txBox="1">
            <a:spLocks/>
          </p:cNvSpPr>
          <p:nvPr/>
        </p:nvSpPr>
        <p:spPr bwMode="black">
          <a:xfrm>
            <a:off x="363819" y="5805964"/>
            <a:ext cx="1275665"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Mercado Libre</a:t>
            </a:r>
          </a:p>
          <a:p>
            <a:r>
              <a:rPr lang="es-AR" b="0"/>
              <a:t>Av. Caseros 3039,</a:t>
            </a:r>
          </a:p>
          <a:p>
            <a:r>
              <a:rPr lang="en-US" b="0"/>
              <a:t>Floor</a:t>
            </a:r>
            <a:r>
              <a:rPr lang="es-AR" b="0"/>
              <a:t> 2, CABA Argentina</a:t>
            </a:r>
            <a:r>
              <a:rPr lang="en-US" b="0"/>
              <a:t> </a:t>
            </a:r>
          </a:p>
          <a:p>
            <a:r>
              <a:rPr lang="en-US">
                <a:hlinkClick r:id="rId5"/>
              </a:rPr>
              <a:t>www.mercadolibre.com.ar</a:t>
            </a:r>
            <a:r>
              <a:rPr lang="en-US"/>
              <a:t> </a:t>
            </a:r>
            <a:endParaRPr lang="en-US" dirty="0"/>
          </a:p>
        </p:txBody>
      </p:sp>
      <p:pic>
        <p:nvPicPr>
          <p:cNvPr id="27" name="image1.png" descr="A handshake in a circle&#10;&#10;Description automatically generated">
            <a:extLst>
              <a:ext uri="{FF2B5EF4-FFF2-40B4-BE49-F238E27FC236}">
                <a16:creationId xmlns:a16="http://schemas.microsoft.com/office/drawing/2014/main" id="{553FD71E-B267-976A-6775-337FBDA5DE03}"/>
              </a:ext>
            </a:extLst>
          </p:cNvPr>
          <p:cNvPicPr/>
          <p:nvPr/>
        </p:nvPicPr>
        <p:blipFill>
          <a:blip r:embed="rId6"/>
          <a:srcRect/>
          <a:stretch>
            <a:fillRect/>
          </a:stretch>
        </p:blipFill>
        <p:spPr>
          <a:xfrm>
            <a:off x="7797746" y="3144553"/>
            <a:ext cx="1194435" cy="676910"/>
          </a:xfrm>
          <a:prstGeom prst="rect">
            <a:avLst/>
          </a:prstGeom>
          <a:ln/>
        </p:spPr>
      </p:pic>
    </p:spTree>
    <p:extLst>
      <p:ext uri="{BB962C8B-B14F-4D97-AF65-F5344CB8AC3E}">
        <p14:creationId xmlns:p14="http://schemas.microsoft.com/office/powerpoint/2010/main" val="1652219745"/>
      </p:ext>
    </p:extLst>
  </p:cSld>
  <p:clrMapOvr>
    <a:masterClrMapping/>
  </p:clrMapOvr>
</p:sld>
</file>

<file path=ppt/theme/theme1.xml><?xml version="1.0" encoding="utf-8"?>
<a:theme xmlns:a="http://schemas.openxmlformats.org/drawingml/2006/main" name="BTS short Template Febr 2021 EN">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noFill/>
        <a:ln w="25400" algn="ctr">
          <a:solidFill>
            <a:schemeClr val="tx1"/>
          </a:solid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254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name="_BTS_short_Master_EN" id="{ECE32A12-0952-8B49-B803-C45CC0E10CE2}" vid="{F24266C5-FC09-C448-AC42-79B2A4C5580F}"/>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15F0F9DCBF1E94796646FCF98A7C072" ma:contentTypeVersion="13" ma:contentTypeDescription="Ein neues Dokument erstellen." ma:contentTypeScope="" ma:versionID="35c4870f76107f1824caf51e384b5645">
  <xsd:schema xmlns:xsd="http://www.w3.org/2001/XMLSchema" xmlns:xs="http://www.w3.org/2001/XMLSchema" xmlns:p="http://schemas.microsoft.com/office/2006/metadata/properties" xmlns:ns2="0e00d59e-b0d2-4e67-be34-67e465b0fbed" xmlns:ns3="47fc58d8-9f4b-4bc8-b278-c3cb6f298023" targetNamespace="http://schemas.microsoft.com/office/2006/metadata/properties" ma:root="true" ma:fieldsID="9e6c4fb431539cf6566f50e157bdb217" ns2:_="" ns3:_="">
    <xsd:import namespace="0e00d59e-b0d2-4e67-be34-67e465b0fbed"/>
    <xsd:import namespace="47fc58d8-9f4b-4bc8-b278-c3cb6f29802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ResponsibleContact"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00d59e-b0d2-4e67-be34-67e465b0fbed"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fc58d8-9f4b-4bc8-b278-c3cb6f29802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ResponsibleContact" ma:index="17" nillable="true" ma:displayName="Responsible Contact" ma:format="Dropdown" ma:list="UserInfo" ma:SharePointGroup="0" ma:internalName="ResponsibleContac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ResponsibleContact xmlns="47fc58d8-9f4b-4bc8-b278-c3cb6f298023">
      <UserInfo>
        <DisplayName/>
        <AccountId xsi:nil="true"/>
        <AccountType/>
      </UserInfo>
    </ResponsibleContac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881104-BA0C-469E-820F-65EB19C18D5B}">
  <ds:schemaRefs>
    <ds:schemaRef ds:uri="http://schemas.microsoft.com/office/2006/metadata/contentType"/>
    <ds:schemaRef ds:uri="http://schemas.microsoft.com/office/2006/metadata/properties/metaAttributes"/>
    <ds:schemaRef ds:uri="http://www.w3.org/2000/xmlns/"/>
    <ds:schemaRef ds:uri="http://www.w3.org/2001/XMLSchema"/>
    <ds:schemaRef ds:uri="0e00d59e-b0d2-4e67-be34-67e465b0fbed"/>
    <ds:schemaRef ds:uri="47fc58d8-9f4b-4bc8-b278-c3cb6f29802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692D31-9B4C-4DFA-ACD5-6283B7745DE5}">
  <ds:schemaRefs>
    <ds:schemaRef ds:uri="http://schemas.microsoft.com/office/2006/metadata/properties"/>
    <ds:schemaRef ds:uri="http://www.w3.org/2000/xmlns/"/>
    <ds:schemaRef ds:uri="47fc58d8-9f4b-4bc8-b278-c3cb6f298023"/>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1DF3068A-F00F-4CC4-9F95-C284C1D196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NuSkin a common platform for e-invoice Regulations in multiple countries - copia</Template>
  <TotalTime>993</TotalTime>
  <Words>859</Words>
  <Application>Microsoft Macintosh PowerPoint</Application>
  <PresentationFormat>Custom</PresentationFormat>
  <Paragraphs>83</Paragraphs>
  <Slides>3</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vt:i4>
      </vt:variant>
    </vt:vector>
  </HeadingPairs>
  <TitlesOfParts>
    <vt:vector size="12" baseType="lpstr">
      <vt:lpstr>Arial Unicode MS</vt:lpstr>
      <vt:lpstr>Arial</vt:lpstr>
      <vt:lpstr>Calibri</vt:lpstr>
      <vt:lpstr>Century Gothic</vt:lpstr>
      <vt:lpstr>Symbol</vt:lpstr>
      <vt:lpstr>Times New Roman</vt:lpstr>
      <vt:lpstr>Wingdings</vt:lpstr>
      <vt:lpstr>Wingdings</vt:lpstr>
      <vt:lpstr>BTS short Template Febr 2021 EN</vt:lpstr>
      <vt:lpstr>Mercado Libre – Automatized its Inbound Processing with SAP Document and Reporting Compliance for Chile</vt:lpstr>
      <vt:lpstr>Mercado Libre Chile Optimizes and Automates  Supplier E-Invoice Process.</vt:lpstr>
      <vt:lpstr>Mercado Libre Automatized its Inbound Processing to Enable Efficiency, Security, and Compliance.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 Skin Vietnam a common platform for e-invoice Regulations in multiple countries</dc:title>
  <dc:subject/>
  <dc:creator>Gustavo Colamussi</dc:creator>
  <cp:keywords>Oct/2021/BTS short/16:9</cp:keywords>
  <dc:description/>
  <cp:lastModifiedBy>Gustavo Colamussi</cp:lastModifiedBy>
  <cp:revision>25</cp:revision>
  <cp:lastPrinted>2018-09-03T13:17:10Z</cp:lastPrinted>
  <dcterms:created xsi:type="dcterms:W3CDTF">2022-07-21T17:54:31Z</dcterms:created>
  <dcterms:modified xsi:type="dcterms:W3CDTF">2025-10-08T17:43:31Z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0x010100615F0F9DCBF1E94796646FCF98A7C072</vt:lpwstr>
  </property>
  <property fmtid="{D5CDD505-2E9C-101B-9397-08002B2CF9AE}" pid="4" name="ClassificationContentMarkingFooterLocations">
    <vt:lpwstr>Customer Reference Slide Template 2019 EN:7</vt:lpwstr>
  </property>
  <property fmtid="{D5CDD505-2E9C-101B-9397-08002B2CF9AE}" pid="5" name="ClassificationContentMarkingFooterText">
    <vt:lpwstr>Public</vt:lpwstr>
  </property>
</Properties>
</file>