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F1_5D106EB9.xml" ContentType="application/vnd.ms-powerpoint.comments+xml"/>
  <Override PartName="/ppt/notesSlides/notesSlide2.xml" ContentType="application/vnd.openxmlformats-officedocument.presentationml.notesSlide+xml"/>
  <Override PartName="/ppt/comments/modernComment_1E9_775FEE90.xml" ContentType="application/vnd.ms-powerpoint.comments+xml"/>
  <Override PartName="/ppt/notesSlides/notesSlide3.xml" ContentType="application/vnd.openxmlformats-officedocument.presentationml.notesSlide+xml"/>
  <Override PartName="/ppt/comments/modernComment_1F2_627ADF6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4"/>
  </p:sldMasterIdLst>
  <p:notesMasterIdLst>
    <p:notesMasterId r:id="rId8"/>
  </p:notesMasterIdLst>
  <p:handoutMasterIdLst>
    <p:handoutMasterId r:id="rId9"/>
  </p:handoutMasterIdLst>
  <p:sldIdLst>
    <p:sldId id="497" r:id="rId5"/>
    <p:sldId id="489" r:id="rId6"/>
    <p:sldId id="498" r:id="rId7"/>
  </p:sldIdLst>
  <p:sldSz cx="12195175" cy="6858000"/>
  <p:notesSz cx="7099300" cy="10234613"/>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711" userDrawn="1">
          <p15:clr>
            <a:srgbClr val="A4A3A4"/>
          </p15:clr>
        </p15:guide>
        <p15:guide id="5" pos="2828" userDrawn="1">
          <p15:clr>
            <a:srgbClr val="A4A3A4"/>
          </p15:clr>
        </p15:guide>
        <p15:guide id="6" orient="horz" pos="142" userDrawn="1">
          <p15:clr>
            <a:srgbClr val="A4A3A4"/>
          </p15:clr>
        </p15:guide>
        <p15:guide id="7" orient="horz" pos="2156" userDrawn="1">
          <p15:clr>
            <a:srgbClr val="A4A3A4"/>
          </p15:clr>
        </p15:guide>
        <p15:guide id="8" orient="horz" pos="231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F1C0BA-99A4-0A87-1D64-2BCCB8ABF5DE}" name="Buson, Erika" initials="BE" userId="S::erika.buson@sap.com::82c23f3f-1f76-4fe0-9754-bb9fcfffbc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stka, Leah (external - Service)" initials="KL(-S" lastIdx="4" clrIdx="0">
    <p:extLst>
      <p:ext uri="{19B8F6BF-5375-455C-9EA6-DF929625EA0E}">
        <p15:presenceInfo xmlns:p15="http://schemas.microsoft.com/office/powerpoint/2012/main" userId="S-1-5-21-74642-3284969411-2123768488-101508" providerId="AD"/>
      </p:ext>
    </p:extLst>
  </p:cmAuthor>
  <p:cmAuthor id="2" name="Mawhinney, Jayne (external - Service)" initials="MJ(-S" lastIdx="4" clrIdx="1">
    <p:extLst>
      <p:ext uri="{19B8F6BF-5375-455C-9EA6-DF929625EA0E}">
        <p15:presenceInfo xmlns:p15="http://schemas.microsoft.com/office/powerpoint/2012/main" userId="S-1-5-21-74642-3284969411-2123768488-149965" providerId="AD"/>
      </p:ext>
    </p:extLst>
  </p:cmAuthor>
  <p:cmAuthor id="3" name="Mucciarelli, Meghan (external - Service)" initials="MM(-S" lastIdx="2" clrIdx="2">
    <p:extLst>
      <p:ext uri="{19B8F6BF-5375-455C-9EA6-DF929625EA0E}">
        <p15:presenceInfo xmlns:p15="http://schemas.microsoft.com/office/powerpoint/2012/main" userId="S-1-5-21-74642-3284969411-2123768488-154652" providerId="AD"/>
      </p:ext>
    </p:extLst>
  </p:cmAuthor>
  <p:cmAuthor id="4" name="Lehmann, Sonja" initials="LS" lastIdx="10" clrIdx="3">
    <p:extLst>
      <p:ext uri="{19B8F6BF-5375-455C-9EA6-DF929625EA0E}">
        <p15:presenceInfo xmlns:p15="http://schemas.microsoft.com/office/powerpoint/2012/main" userId="S-1-5-21-74642-3284969411-2123768488-160329" providerId="AD"/>
      </p:ext>
    </p:extLst>
  </p:cmAuthor>
  <p:cmAuthor id="5" name="Mucciarelli, Meghan (external - Service)" initials="MM(-S [2]" lastIdx="6" clrIdx="4">
    <p:extLst>
      <p:ext uri="{19B8F6BF-5375-455C-9EA6-DF929625EA0E}">
        <p15:presenceInfo xmlns:p15="http://schemas.microsoft.com/office/powerpoint/2012/main" userId="S::meghan.mucciarelli@sap.com::ec97fc9b-5e2a-47fd-9e15-d6a4f16f7ed4" providerId="AD"/>
      </p:ext>
    </p:extLst>
  </p:cmAuthor>
  <p:cmAuthor id="6" name="Dressel-Wagner, Jana" initials="DJ" lastIdx="1" clrIdx="5">
    <p:extLst>
      <p:ext uri="{19B8F6BF-5375-455C-9EA6-DF929625EA0E}">
        <p15:presenceInfo xmlns:p15="http://schemas.microsoft.com/office/powerpoint/2012/main" userId="S::jana.dressel-wagner@sap.com::bf1ca417-fd88-4a1a-b211-72fac3cf9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00"/>
    <a:srgbClr val="0F46A7"/>
    <a:srgbClr val="970A82"/>
    <a:srgbClr val="FFFFFF"/>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96327" autoAdjust="0"/>
  </p:normalViewPr>
  <p:slideViewPr>
    <p:cSldViewPr snapToGrid="0">
      <p:cViewPr varScale="1">
        <p:scale>
          <a:sx n="121" d="100"/>
          <a:sy n="121" d="100"/>
        </p:scale>
        <p:origin x="200" y="224"/>
      </p:cViewPr>
      <p:guideLst>
        <p:guide pos="711"/>
        <p:guide pos="2828"/>
        <p:guide orient="horz" pos="142"/>
        <p:guide orient="horz" pos="2156"/>
        <p:guide orient="horz" pos="2319"/>
      </p:guideLst>
    </p:cSldViewPr>
  </p:slideViewPr>
  <p:outlineViewPr>
    <p:cViewPr>
      <p:scale>
        <a:sx n="33" d="100"/>
        <a:sy n="33" d="100"/>
      </p:scale>
      <p:origin x="0" y="-21280"/>
    </p:cViewPr>
  </p:outlineViewPr>
  <p:notesTextViewPr>
    <p:cViewPr>
      <p:scale>
        <a:sx n="1" d="1"/>
        <a:sy n="1" d="1"/>
      </p:scale>
      <p:origin x="0" y="0"/>
    </p:cViewPr>
  </p:notesTextViewPr>
  <p:notesViewPr>
    <p:cSldViewPr snapToGrid="0">
      <p:cViewPr>
        <p:scale>
          <a:sx n="1" d="2"/>
          <a:sy n="1" d="2"/>
        </p:scale>
        <p:origin x="0" y="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omments/modernComment_1E9_775FEE90.xml><?xml version="1.0" encoding="utf-8"?>
<p188:cmLst xmlns:a="http://schemas.openxmlformats.org/drawingml/2006/main" xmlns:r="http://schemas.openxmlformats.org/officeDocument/2006/relationships" xmlns:p188="http://schemas.microsoft.com/office/powerpoint/2018/8/main">
  <p188:cm id="{05610215-7BCC-0E44-96BF-8ACC97F49683}" authorId="{8AF1C0BA-99A4-0A87-1D64-2BCCB8ABF5DE}" created="2022-08-19T10:30:46.066">
    <pc:sldMkLst xmlns:pc="http://schemas.microsoft.com/office/powerpoint/2013/main/command">
      <pc:docMk/>
      <pc:sldMk cId="2002775696" sldId="489"/>
    </pc:sldMkLst>
    <p188:txBody>
      <a:bodyPr/>
      <a:lstStyle/>
      <a:p>
        <a:r>
          <a:rPr lang="en-US"/>
          <a:t>Could we summarise these and maybe add:
- Automation of the process like in their quote
 - Standardised operations, I assume limited training as it works same of Peru and Mexico?</a:t>
        </a:r>
      </a:p>
    </p188:txBody>
  </p188:cm>
</p188:cmLst>
</file>

<file path=ppt/comments/modernComment_1F1_5D106EB9.xml><?xml version="1.0" encoding="utf-8"?>
<p188:cmLst xmlns:a="http://schemas.openxmlformats.org/drawingml/2006/main" xmlns:r="http://schemas.openxmlformats.org/officeDocument/2006/relationships" xmlns:p188="http://schemas.microsoft.com/office/powerpoint/2018/8/main">
  <p188:cm id="{E1CB414E-2DAB-6C43-A427-8588ABFB8E7A}" authorId="{8AF1C0BA-99A4-0A87-1D64-2BCCB8ABF5DE}" created="2022-08-19T10:29:23.154">
    <ac:txMkLst xmlns:ac="http://schemas.microsoft.com/office/drawing/2013/main/command">
      <pc:docMk xmlns:pc="http://schemas.microsoft.com/office/powerpoint/2013/main/command"/>
      <pc:sldMk xmlns:pc="http://schemas.microsoft.com/office/powerpoint/2013/main/command" cId="1561358009" sldId="497"/>
      <ac:spMk id="8" creationId="{9CCD33F8-6FFA-4007-A3BB-A8CD6D9A226C}"/>
      <ac:txMk cp="10" len="83">
        <ac:context len="94" hash="1869567616"/>
      </ac:txMk>
    </ac:txMkLst>
    <p188:pos x="6727116" y="382868"/>
    <p188:txBody>
      <a:bodyPr/>
      <a:lstStyle/>
      <a:p>
        <a:r>
          <a:rPr lang="en-US"/>
          <a:t>What about ‘Scale SAP Document and Reporting Compliance to e-invoicing for Vietnam’?</a:t>
        </a:r>
      </a:p>
    </p188:txBody>
  </p188:cm>
</p188:cmLst>
</file>

<file path=ppt/comments/modernComment_1F2_627ADF61.xml><?xml version="1.0" encoding="utf-8"?>
<p188:cmLst xmlns:a="http://schemas.openxmlformats.org/drawingml/2006/main" xmlns:r="http://schemas.openxmlformats.org/officeDocument/2006/relationships" xmlns:p188="http://schemas.microsoft.com/office/powerpoint/2018/8/main">
  <p188:cm id="{77001052-A27E-8B49-AACE-DAC0AF61DBF2}" authorId="{8AF1C0BA-99A4-0A87-1D64-2BCCB8ABF5DE}" created="2022-08-19T10:31:11.468">
    <ac:txMkLst xmlns:ac="http://schemas.microsoft.com/office/drawing/2013/main/command">
      <pc:docMk xmlns:pc="http://schemas.microsoft.com/office/powerpoint/2013/main/command"/>
      <pc:sldMk xmlns:pc="http://schemas.microsoft.com/office/powerpoint/2013/main/command" cId="1652219745" sldId="498"/>
      <ac:spMk id="37" creationId="{CDA79375-B128-6FBD-3E07-9AD166E95FFF}"/>
      <ac:txMk cp="877" len="33">
        <ac:context len="933" hash="488730929"/>
      </ac:txMk>
    </ac:txMkLst>
    <p188:pos x="5581492" y="3305012"/>
    <p188:txBody>
      <a:bodyPr/>
      <a:lstStyle/>
      <a:p>
        <a:r>
          <a:rPr lang="en-US"/>
          <a:t>Should have SAP in front?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1469" y="9721106"/>
            <a:ext cx="3076363" cy="511731"/>
          </a:xfrm>
          <a:prstGeom prst="rect">
            <a:avLst/>
          </a:prstGeom>
        </p:spPr>
        <p:txBody>
          <a:bodyPr vert="horz" lIns="99048" tIns="49524" rIns="99048" bIns="49524" rtlCol="0" anchor="b"/>
          <a:lstStyle>
            <a:lvl1pPr algn="r">
              <a:defRPr sz="1300"/>
            </a:lvl1pPr>
          </a:lstStyle>
          <a:p>
            <a:pPr algn="ctr"/>
            <a:fld id="{47855BD9-AF71-426C-9B9B-B0E52B88852E}" type="slidenum">
              <a:rPr lang="de-DE" sz="1100"/>
              <a:pPr algn="ctr"/>
              <a:t>‹#›</a:t>
            </a:fld>
            <a:endParaRPr lang="de-DE" sz="11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23850" y="685800"/>
            <a:ext cx="6451600" cy="3629025"/>
          </a:xfrm>
          <a:prstGeom prst="rect">
            <a:avLst/>
          </a:prstGeom>
          <a:noFill/>
          <a:ln w="12700">
            <a:solidFill>
              <a:prstClr val="black"/>
            </a:solidFill>
          </a:ln>
        </p:spPr>
        <p:txBody>
          <a:bodyPr vert="horz" lIns="99048" tIns="49524" rIns="99048" bIns="49524" rtlCol="0" anchor="ctr"/>
          <a:lstStyle/>
          <a:p>
            <a:endParaRPr lang="de-DE"/>
          </a:p>
        </p:txBody>
      </p:sp>
      <p:sp>
        <p:nvSpPr>
          <p:cNvPr id="5" name="Notes Placeholder 4"/>
          <p:cNvSpPr>
            <a:spLocks noGrp="1"/>
          </p:cNvSpPr>
          <p:nvPr>
            <p:ph type="body" sz="quarter" idx="3"/>
          </p:nvPr>
        </p:nvSpPr>
        <p:spPr>
          <a:xfrm>
            <a:off x="568317" y="4611577"/>
            <a:ext cx="5962667" cy="51078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061573" y="10001494"/>
            <a:ext cx="976155" cy="229851"/>
          </a:xfrm>
          <a:prstGeom prst="rect">
            <a:avLst/>
          </a:prstGeom>
        </p:spPr>
        <p:txBody>
          <a:bodyPr vert="horz" lIns="99048" tIns="49524" rIns="99048" bIns="49524" rtlCol="0" anchor="b"/>
          <a:lstStyle>
            <a:lvl1pPr algn="ctr">
              <a:defRPr sz="9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a:p>
        </p:txBody>
      </p:sp>
    </p:spTree>
    <p:extLst>
      <p:ext uri="{BB962C8B-B14F-4D97-AF65-F5344CB8AC3E}">
        <p14:creationId xmlns:p14="http://schemas.microsoft.com/office/powerpoint/2010/main" val="134607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a:p>
        </p:txBody>
      </p:sp>
    </p:spTree>
    <p:extLst>
      <p:ext uri="{BB962C8B-B14F-4D97-AF65-F5344CB8AC3E}">
        <p14:creationId xmlns:p14="http://schemas.microsoft.com/office/powerpoint/2010/main" val="376874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3</a:t>
            </a:fld>
            <a:endParaRPr lang="en-US"/>
          </a:p>
        </p:txBody>
      </p:sp>
    </p:spTree>
    <p:extLst>
      <p:ext uri="{BB962C8B-B14F-4D97-AF65-F5344CB8AC3E}">
        <p14:creationId xmlns:p14="http://schemas.microsoft.com/office/powerpoint/2010/main" val="288728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TS short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91663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p15:clr>
            <a:srgbClr val="FBAE40"/>
          </p15:clr>
        </p15:guide>
        <p15:guide id="6" orient="horz" pos="3339">
          <p15:clr>
            <a:srgbClr val="FBAE40"/>
          </p15:clr>
        </p15:guide>
        <p15:guide id="7" orient="horz" pos="902">
          <p15:clr>
            <a:srgbClr val="FBAE40"/>
          </p15:clr>
        </p15:guide>
        <p15:guide id="8" pos="73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S short  - white">
    <p:bg>
      <p:bgPr>
        <a:solidFill>
          <a:schemeClr val="bg1"/>
        </a:solidFill>
        <a:effectLst/>
      </p:bgPr>
    </p:bg>
    <p:spTree>
      <p:nvGrpSpPr>
        <p:cNvPr id="1" name=""/>
        <p:cNvGrpSpPr/>
        <p:nvPr/>
      </p:nvGrpSpPr>
      <p:grpSpPr>
        <a:xfrm>
          <a:off x="0" y="0"/>
          <a:ext cx="0" cy="0"/>
          <a:chOff x="0" y="0"/>
          <a:chExt cx="0" cy="0"/>
        </a:xfrm>
      </p:grpSpPr>
      <p:pic>
        <p:nvPicPr>
          <p:cNvPr id="27" name="SAP Logo">
            <a:extLst>
              <a:ext uri="{FF2B5EF4-FFF2-40B4-BE49-F238E27FC236}">
                <a16:creationId xmlns:a16="http://schemas.microsoft.com/office/drawing/2014/main" id="{D4BB54DC-F77C-4090-987C-BC7FCFCFF80D}"/>
              </a:ext>
            </a:extLst>
          </p:cNvPr>
          <p:cNvPicPr>
            <a:picLocks noChangeAspect="1"/>
          </p:cNvPicPr>
          <p:nvPr userDrawn="1"/>
        </p:nvPicPr>
        <p:blipFill>
          <a:blip r:embed="rId2"/>
          <a:srcRect/>
          <a:stretch/>
        </p:blipFill>
        <p:spPr>
          <a:xfrm>
            <a:off x="9727541" y="5987572"/>
            <a:ext cx="1963635" cy="355695"/>
          </a:xfrm>
          <a:prstGeom prst="rect">
            <a:avLst/>
          </a:prstGeom>
        </p:spPr>
      </p:pic>
      <p:sp>
        <p:nvSpPr>
          <p:cNvPr id="7" name="Text Placeholder"/>
          <p:cNvSpPr>
            <a:spLocks noGrp="1"/>
          </p:cNvSpPr>
          <p:nvPr>
            <p:ph type="body" sz="quarter" idx="11" hasCustomPrompt="1"/>
          </p:nvPr>
        </p:nvSpPr>
        <p:spPr bwMode="black">
          <a:xfrm>
            <a:off x="503999" y="1434726"/>
            <a:ext cx="7092000" cy="3866693"/>
          </a:xfrm>
        </p:spPr>
        <p:txBody>
          <a:bodyPr>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a:solidFill>
                  <a:schemeClr val="tx1"/>
                </a:solidFill>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55760"/>
            <a:ext cx="7092000" cy="553998"/>
          </a:xfrm>
        </p:spPr>
        <p:txBody>
          <a:bodyPr anchor="ctr">
            <a:noAutofit/>
          </a:bodyPr>
          <a:lstStyle>
            <a:lvl1pPr>
              <a:defRPr sz="1800">
                <a:solidFill>
                  <a:schemeClr val="tx1"/>
                </a:solidFill>
              </a:defRPr>
            </a:lvl1pPr>
          </a:lstStyle>
          <a:p>
            <a:pPr lvl="0"/>
            <a:r>
              <a:rPr lang="en-US"/>
              <a:t>Title runs here and here and here and here and here and here</a:t>
            </a:r>
            <a:br>
              <a:rPr lang="en-US"/>
            </a:br>
            <a:r>
              <a:rPr lang="en-US"/>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8127175" y="1431554"/>
            <a:ext cx="3564001" cy="1116000"/>
          </a:xfrm>
        </p:spPr>
        <p:txBody>
          <a:bodyPr anchor="t">
            <a:noAutofit/>
          </a:bodyPr>
          <a:lstStyle>
            <a:lvl1pPr>
              <a:spcBef>
                <a:spcPts val="0"/>
              </a:spcBef>
              <a:defRPr sz="1200" b="0">
                <a:solidFill>
                  <a:schemeClr val="tx1"/>
                </a:solidFill>
              </a:defRPr>
            </a:lvl1pPr>
            <a:lvl2pPr marL="0" indent="0">
              <a:spcBef>
                <a:spcPts val="600"/>
              </a:spcBef>
              <a:buNone/>
              <a:defRPr sz="9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„Quote.“</a:t>
            </a:r>
          </a:p>
          <a:p>
            <a:pPr lvl="1"/>
            <a:r>
              <a:rPr lang="en-US"/>
              <a:t>First and Last Name, Position, Full Legal Company Name</a:t>
            </a:r>
          </a:p>
        </p:txBody>
      </p:sp>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503999" y="5805964"/>
            <a:ext cx="864000" cy="540000"/>
          </a:xfrm>
        </p:spPr>
        <p:txBody>
          <a:bodyPr wrap="square">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Company Name</a:t>
            </a:r>
          </a:p>
          <a:p>
            <a:pPr lvl="1"/>
            <a:r>
              <a:rPr lang="en-US"/>
              <a:t>Body copy</a:t>
            </a:r>
            <a:br>
              <a:rPr lang="en-US"/>
            </a:br>
            <a:endParaRPr lang="en-US"/>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15911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Industry</a:t>
            </a:r>
          </a:p>
          <a:p>
            <a:pPr lvl="1"/>
            <a:r>
              <a:rPr lang="en-US"/>
              <a:t>Body copy</a:t>
            </a:r>
            <a:br>
              <a:rPr lang="en-US"/>
            </a:br>
            <a:endParaRPr lang="en-US"/>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41615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Employees</a:t>
            </a:r>
          </a:p>
          <a:p>
            <a:pPr lvl="1"/>
            <a:r>
              <a:rPr lang="en-US"/>
              <a:t>Body copy</a:t>
            </a:r>
            <a:br>
              <a:rPr lang="en-US"/>
            </a:br>
            <a:endParaRPr lang="en-US"/>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52487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Revenue</a:t>
            </a:r>
          </a:p>
          <a:p>
            <a:pPr lvl="1"/>
            <a:r>
              <a:rPr lang="en-US"/>
              <a:t>Body copy</a:t>
            </a:r>
            <a:br>
              <a:rPr lang="en-US"/>
            </a:br>
            <a:endParaRPr lang="en-US"/>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15" name="Text Placeholder">
            <a:extLst>
              <a:ext uri="{FF2B5EF4-FFF2-40B4-BE49-F238E27FC236}">
                <a16:creationId xmlns:a16="http://schemas.microsoft.com/office/drawing/2014/main" id="{F69F6118-6DEA-4B0E-A587-241AE19FCEBC}"/>
              </a:ext>
            </a:extLst>
          </p:cNvPr>
          <p:cNvSpPr>
            <a:spLocks noGrp="1"/>
          </p:cNvSpPr>
          <p:nvPr>
            <p:ph type="body" sz="quarter" idx="19" hasCustomPrompt="1"/>
          </p:nvPr>
        </p:nvSpPr>
        <p:spPr bwMode="black">
          <a:xfrm>
            <a:off x="2678399" y="5805964"/>
            <a:ext cx="1260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a:t>Products </a:t>
            </a:r>
            <a:r>
              <a:rPr lang="de-DE" err="1"/>
              <a:t>and</a:t>
            </a:r>
            <a:r>
              <a:rPr lang="de-DE"/>
              <a:t> Services</a:t>
            </a:r>
            <a:endParaRPr lang="en-US"/>
          </a:p>
          <a:p>
            <a:pPr lvl="1"/>
            <a:r>
              <a:rPr lang="en-US"/>
              <a:t>Body copy</a:t>
            </a:r>
            <a:br>
              <a:rPr lang="en-US"/>
            </a:br>
            <a:endParaRPr lang="en-US"/>
          </a:p>
        </p:txBody>
      </p:sp>
      <p:sp>
        <p:nvSpPr>
          <p:cNvPr id="26" name="Text Placeholder">
            <a:extLst>
              <a:ext uri="{FF2B5EF4-FFF2-40B4-BE49-F238E27FC236}">
                <a16:creationId xmlns:a16="http://schemas.microsoft.com/office/drawing/2014/main" id="{FD85B15F-A587-433C-B85B-CA6C96ECA186}"/>
              </a:ext>
            </a:extLst>
          </p:cNvPr>
          <p:cNvSpPr>
            <a:spLocks noGrp="1"/>
          </p:cNvSpPr>
          <p:nvPr>
            <p:ph type="body" sz="quarter" idx="21" hasCustomPrompt="1"/>
          </p:nvPr>
        </p:nvSpPr>
        <p:spPr bwMode="black">
          <a:xfrm>
            <a:off x="6335999" y="5805964"/>
            <a:ext cx="1260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Featured Solutions</a:t>
            </a:r>
          </a:p>
          <a:p>
            <a:pPr lvl="1"/>
            <a:r>
              <a:rPr lang="en-US"/>
              <a:t>Body copy</a:t>
            </a:r>
            <a:br>
              <a:rPr lang="en-US"/>
            </a:br>
            <a:endParaRPr lang="en-US"/>
          </a:p>
        </p:txBody>
      </p:sp>
      <p:sp>
        <p:nvSpPr>
          <p:cNvPr id="30" name="Text Placeholder">
            <a:extLst>
              <a:ext uri="{FF2B5EF4-FFF2-40B4-BE49-F238E27FC236}">
                <a16:creationId xmlns:a16="http://schemas.microsoft.com/office/drawing/2014/main" id="{28ACD5D5-5874-4D39-BDF3-E36C6AC1353A}"/>
              </a:ext>
            </a:extLst>
          </p:cNvPr>
          <p:cNvSpPr>
            <a:spLocks noGrp="1"/>
          </p:cNvSpPr>
          <p:nvPr>
            <p:ph type="body" sz="quarter" idx="22" hasCustomPrompt="1"/>
          </p:nvPr>
        </p:nvSpPr>
        <p:spPr bwMode="black">
          <a:xfrm>
            <a:off x="8126413"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1" name="Text Placeholder">
            <a:extLst>
              <a:ext uri="{FF2B5EF4-FFF2-40B4-BE49-F238E27FC236}">
                <a16:creationId xmlns:a16="http://schemas.microsoft.com/office/drawing/2014/main" id="{449460A6-CD04-44D5-AB91-0EC242157A1C}"/>
              </a:ext>
            </a:extLst>
          </p:cNvPr>
          <p:cNvSpPr>
            <a:spLocks noGrp="1"/>
          </p:cNvSpPr>
          <p:nvPr>
            <p:ph type="body" sz="quarter" idx="23" hasCustomPrompt="1"/>
          </p:nvPr>
        </p:nvSpPr>
        <p:spPr bwMode="black">
          <a:xfrm>
            <a:off x="8126413" y="3558832"/>
            <a:ext cx="1620000"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
        <p:nvSpPr>
          <p:cNvPr id="33" name="Text Placeholder">
            <a:extLst>
              <a:ext uri="{FF2B5EF4-FFF2-40B4-BE49-F238E27FC236}">
                <a16:creationId xmlns:a16="http://schemas.microsoft.com/office/drawing/2014/main" id="{8C413235-F81F-4E76-9BDC-0E428F79F56B}"/>
              </a:ext>
            </a:extLst>
          </p:cNvPr>
          <p:cNvSpPr>
            <a:spLocks noGrp="1"/>
          </p:cNvSpPr>
          <p:nvPr>
            <p:ph type="body" sz="quarter" idx="24" hasCustomPrompt="1"/>
          </p:nvPr>
        </p:nvSpPr>
        <p:spPr bwMode="black">
          <a:xfrm>
            <a:off x="10078288"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4" name="Text Placeholder">
            <a:extLst>
              <a:ext uri="{FF2B5EF4-FFF2-40B4-BE49-F238E27FC236}">
                <a16:creationId xmlns:a16="http://schemas.microsoft.com/office/drawing/2014/main" id="{57851D8F-5140-4857-BC42-78B5EB47C927}"/>
              </a:ext>
            </a:extLst>
          </p:cNvPr>
          <p:cNvSpPr>
            <a:spLocks noGrp="1"/>
          </p:cNvSpPr>
          <p:nvPr>
            <p:ph type="body" sz="quarter" idx="25" hasCustomPrompt="1"/>
          </p:nvPr>
        </p:nvSpPr>
        <p:spPr bwMode="black">
          <a:xfrm>
            <a:off x="10078288" y="3558832"/>
            <a:ext cx="1620000"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Tree>
    <p:extLst>
      <p:ext uri="{BB962C8B-B14F-4D97-AF65-F5344CB8AC3E}">
        <p14:creationId xmlns:p14="http://schemas.microsoft.com/office/powerpoint/2010/main" val="206061020"/>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userDrawn="1">
          <p15:clr>
            <a:srgbClr val="FBAE40"/>
          </p15:clr>
        </p15:guide>
        <p15:guide id="6" orient="horz" pos="3339" userDrawn="1">
          <p15:clr>
            <a:srgbClr val="FBAE40"/>
          </p15:clr>
        </p15:guide>
        <p15:guide id="7" orient="horz" pos="902">
          <p15:clr>
            <a:srgbClr val="FBAE40"/>
          </p15:clr>
        </p15:guide>
        <p15:guide id="8" pos="736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S short - black">
    <p:bg>
      <p:bgPr>
        <a:solidFill>
          <a:schemeClr val="tx1"/>
        </a:solidFill>
        <a:effectLst/>
      </p:bgPr>
    </p:bg>
    <p:spTree>
      <p:nvGrpSpPr>
        <p:cNvPr id="1" name=""/>
        <p:cNvGrpSpPr/>
        <p:nvPr/>
      </p:nvGrpSpPr>
      <p:grpSpPr>
        <a:xfrm>
          <a:off x="0" y="0"/>
          <a:ext cx="0" cy="0"/>
          <a:chOff x="0" y="0"/>
          <a:chExt cx="0" cy="0"/>
        </a:xfrm>
      </p:grpSpPr>
      <p:pic>
        <p:nvPicPr>
          <p:cNvPr id="19" name="SAP Logo">
            <a:extLst>
              <a:ext uri="{FF2B5EF4-FFF2-40B4-BE49-F238E27FC236}">
                <a16:creationId xmlns:a16="http://schemas.microsoft.com/office/drawing/2014/main" id="{E2CF24E5-571C-46FB-8F0C-A8CE9F995B92}"/>
              </a:ext>
            </a:extLst>
          </p:cNvPr>
          <p:cNvPicPr>
            <a:picLocks noChangeAspect="1"/>
          </p:cNvPicPr>
          <p:nvPr userDrawn="1"/>
        </p:nvPicPr>
        <p:blipFill>
          <a:blip r:embed="rId2"/>
          <a:srcRect/>
          <a:stretch/>
        </p:blipFill>
        <p:spPr>
          <a:xfrm>
            <a:off x="9727540" y="5987572"/>
            <a:ext cx="1963636" cy="355695"/>
          </a:xfrm>
          <a:prstGeom prst="rect">
            <a:avLst/>
          </a:prstGeom>
        </p:spPr>
      </p:pic>
      <p:sp>
        <p:nvSpPr>
          <p:cNvPr id="7" name="Text Placeholder"/>
          <p:cNvSpPr>
            <a:spLocks noGrp="1"/>
          </p:cNvSpPr>
          <p:nvPr>
            <p:ph type="body" sz="quarter" idx="11" hasCustomPrompt="1"/>
          </p:nvPr>
        </p:nvSpPr>
        <p:spPr bwMode="black">
          <a:xfrm>
            <a:off x="503999" y="1434726"/>
            <a:ext cx="7092000" cy="3866693"/>
          </a:xfrm>
        </p:spPr>
        <p:txBody>
          <a:bodyPr>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a:solidFill>
                  <a:schemeClr val="bg1"/>
                </a:solidFill>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55760"/>
            <a:ext cx="7092000" cy="553998"/>
          </a:xfrm>
        </p:spPr>
        <p:txBody>
          <a:bodyPr anchor="ctr">
            <a:noAutofit/>
          </a:bodyPr>
          <a:lstStyle>
            <a:lvl1pPr>
              <a:defRPr sz="1800">
                <a:solidFill>
                  <a:schemeClr val="bg1"/>
                </a:solidFill>
              </a:defRPr>
            </a:lvl1pPr>
          </a:lstStyle>
          <a:p>
            <a:pPr lvl="0"/>
            <a:r>
              <a:rPr lang="en-US"/>
              <a:t>Title runs here and here and here and here and here and here</a:t>
            </a:r>
            <a:br>
              <a:rPr lang="en-US"/>
            </a:br>
            <a:r>
              <a:rPr lang="en-US"/>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8127175" y="1431554"/>
            <a:ext cx="3564001" cy="1116000"/>
          </a:xfrm>
        </p:spPr>
        <p:txBody>
          <a:bodyPr anchor="t">
            <a:noAutofit/>
          </a:bodyPr>
          <a:lstStyle>
            <a:lvl1pPr>
              <a:spcBef>
                <a:spcPts val="0"/>
              </a:spcBef>
              <a:defRPr sz="1200" b="0">
                <a:solidFill>
                  <a:schemeClr val="bg1"/>
                </a:solidFill>
              </a:defRPr>
            </a:lvl1pPr>
            <a:lvl2pPr marL="0" indent="0">
              <a:spcBef>
                <a:spcPts val="600"/>
              </a:spcBef>
              <a:buNone/>
              <a:defRPr sz="9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„Quote.“</a:t>
            </a:r>
          </a:p>
          <a:p>
            <a:pPr lvl="1"/>
            <a:r>
              <a:rPr lang="en-US"/>
              <a:t>First and Last Name, Position, Full Legal Company Name</a:t>
            </a:r>
          </a:p>
        </p:txBody>
      </p:sp>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503999" y="5805964"/>
            <a:ext cx="864000" cy="540000"/>
          </a:xfrm>
        </p:spPr>
        <p:txBody>
          <a:bodyPr wrap="square">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Company Name</a:t>
            </a:r>
          </a:p>
          <a:p>
            <a:pPr lvl="1"/>
            <a:r>
              <a:rPr lang="en-US"/>
              <a:t>Body copy</a:t>
            </a:r>
            <a:br>
              <a:rPr lang="en-US"/>
            </a:br>
            <a:endParaRPr lang="en-US"/>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15911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Industry</a:t>
            </a:r>
          </a:p>
          <a:p>
            <a:pPr lvl="1"/>
            <a:r>
              <a:rPr lang="en-US"/>
              <a:t>Body copy</a:t>
            </a:r>
            <a:br>
              <a:rPr lang="en-US"/>
            </a:br>
            <a:endParaRPr lang="en-US"/>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41615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Employees</a:t>
            </a:r>
          </a:p>
          <a:p>
            <a:pPr lvl="1"/>
            <a:r>
              <a:rPr lang="en-US"/>
              <a:t>Body copy</a:t>
            </a:r>
            <a:br>
              <a:rPr lang="en-US"/>
            </a:br>
            <a:endParaRPr lang="en-US"/>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52487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Revenue</a:t>
            </a:r>
          </a:p>
          <a:p>
            <a:pPr lvl="1"/>
            <a:r>
              <a:rPr lang="en-US"/>
              <a:t>Body copy</a:t>
            </a:r>
            <a:br>
              <a:rPr lang="en-US"/>
            </a:br>
            <a:endParaRPr lang="en-US"/>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15" name="Text Placeholder">
            <a:extLst>
              <a:ext uri="{FF2B5EF4-FFF2-40B4-BE49-F238E27FC236}">
                <a16:creationId xmlns:a16="http://schemas.microsoft.com/office/drawing/2014/main" id="{F69F6118-6DEA-4B0E-A587-241AE19FCEBC}"/>
              </a:ext>
            </a:extLst>
          </p:cNvPr>
          <p:cNvSpPr>
            <a:spLocks noGrp="1"/>
          </p:cNvSpPr>
          <p:nvPr>
            <p:ph type="body" sz="quarter" idx="19" hasCustomPrompt="1"/>
          </p:nvPr>
        </p:nvSpPr>
        <p:spPr bwMode="black">
          <a:xfrm>
            <a:off x="2678399" y="5805964"/>
            <a:ext cx="1260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a:t>Products </a:t>
            </a:r>
            <a:r>
              <a:rPr lang="de-DE" err="1"/>
              <a:t>and</a:t>
            </a:r>
            <a:r>
              <a:rPr lang="de-DE"/>
              <a:t> Services</a:t>
            </a:r>
            <a:endParaRPr lang="en-US"/>
          </a:p>
          <a:p>
            <a:pPr lvl="1"/>
            <a:r>
              <a:rPr lang="en-US"/>
              <a:t>Body copy</a:t>
            </a:r>
            <a:br>
              <a:rPr lang="en-US"/>
            </a:br>
            <a:endParaRPr lang="en-US"/>
          </a:p>
        </p:txBody>
      </p:sp>
      <p:sp>
        <p:nvSpPr>
          <p:cNvPr id="26" name="Text Placeholder">
            <a:extLst>
              <a:ext uri="{FF2B5EF4-FFF2-40B4-BE49-F238E27FC236}">
                <a16:creationId xmlns:a16="http://schemas.microsoft.com/office/drawing/2014/main" id="{FD85B15F-A587-433C-B85B-CA6C96ECA186}"/>
              </a:ext>
            </a:extLst>
          </p:cNvPr>
          <p:cNvSpPr>
            <a:spLocks noGrp="1"/>
          </p:cNvSpPr>
          <p:nvPr>
            <p:ph type="body" sz="quarter" idx="21" hasCustomPrompt="1"/>
          </p:nvPr>
        </p:nvSpPr>
        <p:spPr bwMode="black">
          <a:xfrm>
            <a:off x="6335999" y="5805964"/>
            <a:ext cx="1260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Featured Solutions</a:t>
            </a:r>
          </a:p>
          <a:p>
            <a:pPr lvl="1"/>
            <a:r>
              <a:rPr lang="en-US"/>
              <a:t>Body copy</a:t>
            </a:r>
            <a:br>
              <a:rPr lang="en-US"/>
            </a:br>
            <a:endParaRPr lang="en-US"/>
          </a:p>
        </p:txBody>
      </p:sp>
      <p:sp>
        <p:nvSpPr>
          <p:cNvPr id="30" name="Text Placeholder">
            <a:extLst>
              <a:ext uri="{FF2B5EF4-FFF2-40B4-BE49-F238E27FC236}">
                <a16:creationId xmlns:a16="http://schemas.microsoft.com/office/drawing/2014/main" id="{28ACD5D5-5874-4D39-BDF3-E36C6AC1353A}"/>
              </a:ext>
            </a:extLst>
          </p:cNvPr>
          <p:cNvSpPr>
            <a:spLocks noGrp="1"/>
          </p:cNvSpPr>
          <p:nvPr>
            <p:ph type="body" sz="quarter" idx="22" hasCustomPrompt="1"/>
          </p:nvPr>
        </p:nvSpPr>
        <p:spPr bwMode="black">
          <a:xfrm>
            <a:off x="8126413"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1" name="Text Placeholder">
            <a:extLst>
              <a:ext uri="{FF2B5EF4-FFF2-40B4-BE49-F238E27FC236}">
                <a16:creationId xmlns:a16="http://schemas.microsoft.com/office/drawing/2014/main" id="{449460A6-CD04-44D5-AB91-0EC242157A1C}"/>
              </a:ext>
            </a:extLst>
          </p:cNvPr>
          <p:cNvSpPr>
            <a:spLocks noGrp="1"/>
          </p:cNvSpPr>
          <p:nvPr>
            <p:ph type="body" sz="quarter" idx="23" hasCustomPrompt="1"/>
          </p:nvPr>
        </p:nvSpPr>
        <p:spPr bwMode="black">
          <a:xfrm>
            <a:off x="8126413" y="3558832"/>
            <a:ext cx="1620000"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
        <p:nvSpPr>
          <p:cNvPr id="33" name="Text Placeholder">
            <a:extLst>
              <a:ext uri="{FF2B5EF4-FFF2-40B4-BE49-F238E27FC236}">
                <a16:creationId xmlns:a16="http://schemas.microsoft.com/office/drawing/2014/main" id="{8C413235-F81F-4E76-9BDC-0E428F79F56B}"/>
              </a:ext>
            </a:extLst>
          </p:cNvPr>
          <p:cNvSpPr>
            <a:spLocks noGrp="1"/>
          </p:cNvSpPr>
          <p:nvPr>
            <p:ph type="body" sz="quarter" idx="24" hasCustomPrompt="1"/>
          </p:nvPr>
        </p:nvSpPr>
        <p:spPr bwMode="black">
          <a:xfrm>
            <a:off x="10078288"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XX%</a:t>
            </a:r>
            <a:endParaRPr lang="en-US"/>
          </a:p>
        </p:txBody>
      </p:sp>
      <p:sp>
        <p:nvSpPr>
          <p:cNvPr id="34" name="Text Placeholder">
            <a:extLst>
              <a:ext uri="{FF2B5EF4-FFF2-40B4-BE49-F238E27FC236}">
                <a16:creationId xmlns:a16="http://schemas.microsoft.com/office/drawing/2014/main" id="{57851D8F-5140-4857-BC42-78B5EB47C927}"/>
              </a:ext>
            </a:extLst>
          </p:cNvPr>
          <p:cNvSpPr>
            <a:spLocks noGrp="1"/>
          </p:cNvSpPr>
          <p:nvPr>
            <p:ph type="body" sz="quarter" idx="25" hasCustomPrompt="1"/>
          </p:nvPr>
        </p:nvSpPr>
        <p:spPr bwMode="black">
          <a:xfrm>
            <a:off x="10078288" y="3558832"/>
            <a:ext cx="1620000"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a:latin typeface="+mn-lt"/>
              </a:rPr>
              <a:t>Data type body here</a:t>
            </a:r>
            <a:endParaRPr lang="en-US"/>
          </a:p>
        </p:txBody>
      </p:sp>
    </p:spTree>
    <p:extLst>
      <p:ext uri="{BB962C8B-B14F-4D97-AF65-F5344CB8AC3E}">
        <p14:creationId xmlns:p14="http://schemas.microsoft.com/office/powerpoint/2010/main" val="60723815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p15:clr>
            <a:srgbClr val="FBAE40"/>
          </p15:clr>
        </p15:guide>
        <p15:guide id="6" orient="horz" pos="3339">
          <p15:clr>
            <a:srgbClr val="FBAE40"/>
          </p15:clr>
        </p15:guide>
        <p15:guide id="7" orient="horz" pos="902">
          <p15:clr>
            <a:srgbClr val="FBAE40"/>
          </p15:clr>
        </p15:guide>
        <p15:guide id="8" pos="73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1_white: Customer business challenge">
    <p:bg>
      <p:bgPr>
        <a:solidFill>
          <a:schemeClr val="bg1"/>
        </a:solidFill>
        <a:effectLst/>
      </p:bgPr>
    </p:bg>
    <p:spTree>
      <p:nvGrpSpPr>
        <p:cNvPr id="1" name=""/>
        <p:cNvGrpSpPr/>
        <p:nvPr/>
      </p:nvGrpSpPr>
      <p:grpSpPr>
        <a:xfrm>
          <a:off x="0" y="0"/>
          <a:ext cx="0" cy="0"/>
          <a:chOff x="0" y="0"/>
          <a:chExt cx="0" cy="0"/>
        </a:xfrm>
      </p:grpSpPr>
      <p:pic>
        <p:nvPicPr>
          <p:cNvPr id="8" name="SAP Logo">
            <a:extLst>
              <a:ext uri="{FF2B5EF4-FFF2-40B4-BE49-F238E27FC236}">
                <a16:creationId xmlns:a16="http://schemas.microsoft.com/office/drawing/2014/main" id="{44CB7750-D935-403D-A8AE-19A26140C16F}"/>
              </a:ext>
            </a:extLst>
          </p:cNvPr>
          <p:cNvPicPr>
            <a:picLocks noChangeAspect="1"/>
          </p:cNvPicPr>
          <p:nvPr userDrawn="1"/>
        </p:nvPicPr>
        <p:blipFill>
          <a:blip r:embed="rId2"/>
          <a:srcRect/>
          <a:stretch/>
        </p:blipFill>
        <p:spPr>
          <a:xfrm>
            <a:off x="5634140" y="5987572"/>
            <a:ext cx="1963635" cy="355695"/>
          </a:xfrm>
          <a:prstGeom prst="rect">
            <a:avLst/>
          </a:prstGeom>
        </p:spPr>
      </p:pic>
      <p:sp>
        <p:nvSpPr>
          <p:cNvPr id="5" name="Picture Placeholder 1/3 right"/>
          <p:cNvSpPr>
            <a:spLocks noGrp="1"/>
          </p:cNvSpPr>
          <p:nvPr>
            <p:ph type="pic" sz="quarter" idx="10" hasCustomPrompt="1"/>
          </p:nvPr>
        </p:nvSpPr>
        <p:spPr bwMode="gray">
          <a:xfrm>
            <a:off x="8127175"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p>
        </p:txBody>
      </p:sp>
      <p:sp>
        <p:nvSpPr>
          <p:cNvPr id="7" name="Text Placeholder"/>
          <p:cNvSpPr>
            <a:spLocks noGrp="1"/>
          </p:cNvSpPr>
          <p:nvPr>
            <p:ph type="body" sz="quarter" idx="11" hasCustomPrompt="1"/>
          </p:nvPr>
        </p:nvSpPr>
        <p:spPr bwMode="black">
          <a:xfrm>
            <a:off x="503999" y="3206974"/>
            <a:ext cx="7092000" cy="2448000"/>
          </a:xfrm>
        </p:spPr>
        <p:txBody>
          <a:bodyPr>
            <a:noAutofit/>
          </a:bodyPr>
          <a:lstStyle>
            <a:lvl1pPr>
              <a:defRPr sz="2200" b="1">
                <a:solidFill>
                  <a:schemeClr val="tx1"/>
                </a:solidFill>
              </a:defRPr>
            </a:lvl1pPr>
            <a:lvl2pPr marL="0" indent="0">
              <a:spcBef>
                <a:spcPts val="1200"/>
              </a:spcBef>
              <a:buNone/>
              <a:defRPr sz="1400">
                <a:solidFill>
                  <a:schemeClr val="tx1"/>
                </a:solidFill>
              </a:defRPr>
            </a:lvl2pPr>
            <a:lvl3pPr marL="144000" indent="-144000">
              <a:spcBef>
                <a:spcPts val="400"/>
              </a:spcBef>
              <a:buClr>
                <a:schemeClr val="tx1"/>
              </a:buClr>
              <a:buFont typeface="Arial" panose="020B0604020202020204" pitchFamily="34" charset="0"/>
              <a:buChar char="•"/>
              <a:defRPr sz="1400">
                <a:solidFill>
                  <a:schemeClr val="tx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err="1"/>
              <a:t>Subheadline</a:t>
            </a:r>
            <a:endParaRPr lang="en-US" noProof="0"/>
          </a:p>
          <a:p>
            <a:pPr lvl="1"/>
            <a:r>
              <a:rPr lang="en-US"/>
              <a:t>Body copy</a:t>
            </a:r>
          </a:p>
          <a:p>
            <a:pPr lvl="2"/>
            <a:r>
              <a:rPr lang="en-US"/>
              <a:t>Bullet copy</a:t>
            </a:r>
          </a:p>
        </p:txBody>
      </p:sp>
      <p:sp>
        <p:nvSpPr>
          <p:cNvPr id="3" name="Title"/>
          <p:cNvSpPr>
            <a:spLocks noGrp="1"/>
          </p:cNvSpPr>
          <p:nvPr>
            <p:ph type="title" hasCustomPrompt="1"/>
          </p:nvPr>
        </p:nvSpPr>
        <p:spPr>
          <a:xfrm>
            <a:off x="504001" y="1151642"/>
            <a:ext cx="7092000" cy="1477328"/>
          </a:xfrm>
        </p:spPr>
        <p:txBody>
          <a:bodyPr>
            <a:noAutofit/>
          </a:bodyPr>
          <a:lstStyle>
            <a:lvl1pPr>
              <a:defRPr sz="3200">
                <a:solidFill>
                  <a:schemeClr val="tx1"/>
                </a:solidFill>
              </a:defRPr>
            </a:lvl1pPr>
          </a:lstStyle>
          <a:p>
            <a:pPr lvl="0"/>
            <a:r>
              <a:rPr lang="en-US"/>
              <a:t>Title runs here and here and here</a:t>
            </a:r>
            <a:br>
              <a:rPr lang="en-US"/>
            </a:br>
            <a:r>
              <a:rPr lang="en-US"/>
              <a:t>and here and here and here and here and here</a:t>
            </a:r>
            <a:br>
              <a:rPr lang="en-US"/>
            </a:br>
            <a:endParaRPr lang="en-US"/>
          </a:p>
        </p:txBody>
      </p:sp>
      <p:sp>
        <p:nvSpPr>
          <p:cNvPr id="15" name="object 13">
            <a:extLst>
              <a:ext uri="{FF2B5EF4-FFF2-40B4-BE49-F238E27FC236}">
                <a16:creationId xmlns:a16="http://schemas.microsoft.com/office/drawing/2014/main" id="{0C78AFEE-4239-449E-8F79-8507C908FC6B}"/>
              </a:ext>
            </a:extLst>
          </p:cNvPr>
          <p:cNvSpPr/>
          <p:nvPr userDrawn="1"/>
        </p:nvSpPr>
        <p:spPr>
          <a:xfrm>
            <a:off x="504001" y="2869184"/>
            <a:ext cx="2808000" cy="0"/>
          </a:xfrm>
          <a:custGeom>
            <a:avLst/>
            <a:gdLst/>
            <a:ahLst/>
            <a:cxnLst/>
            <a:rect l="l" t="t" r="r" b="b"/>
            <a:pathLst>
              <a:path w="20104100">
                <a:moveTo>
                  <a:pt x="0" y="0"/>
                </a:moveTo>
                <a:lnTo>
                  <a:pt x="20104099" y="0"/>
                </a:lnTo>
              </a:path>
            </a:pathLst>
          </a:custGeom>
          <a:ln w="12700">
            <a:solidFill>
              <a:schemeClr val="accent1"/>
            </a:solidFill>
          </a:ln>
          <a:effectLst/>
        </p:spPr>
        <p:txBody>
          <a:bodyPr wrap="square" lIns="0" tIns="0" rIns="0" bIns="0" rtlCol="0"/>
          <a:lstStyle/>
          <a:p>
            <a:endParaRPr sz="662"/>
          </a:p>
        </p:txBody>
      </p:sp>
      <p:sp>
        <p:nvSpPr>
          <p:cNvPr id="9" name="Classification">
            <a:extLst>
              <a:ext uri="{FF2B5EF4-FFF2-40B4-BE49-F238E27FC236}">
                <a16:creationId xmlns:a16="http://schemas.microsoft.com/office/drawing/2014/main" id="{175913ED-894D-2B40-AEA7-9D07901B3B41}"/>
              </a:ext>
            </a:extLst>
          </p:cNvPr>
          <p:cNvSpPr txBox="1"/>
          <p:nvPr userDrawn="1"/>
        </p:nvSpPr>
        <p:spPr>
          <a:xfrm>
            <a:off x="6701424" y="198438"/>
            <a:ext cx="894575" cy="243078"/>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marL="0" marR="0" lvl="0" indent="0" algn="r" defTabSz="914400" eaLnBrk="1" fontAlgn="auto" latinLnBrk="0" hangingPunct="1">
              <a:lnSpc>
                <a:spcPct val="100000"/>
              </a:lnSpc>
              <a:spcBef>
                <a:spcPts val="0"/>
              </a:spcBef>
              <a:spcAft>
                <a:spcPts val="0"/>
              </a:spcAft>
              <a:buClr>
                <a:srgbClr val="F0AB00"/>
              </a:buClr>
              <a:buSzPct val="80000"/>
              <a:buFontTx/>
              <a:buNone/>
              <a:tabLst/>
              <a:defRPr/>
            </a:pPr>
            <a:r>
              <a:rPr kumimoji="0" lang="en-US" sz="900" b="0" i="0" u="none" strike="noStrike" kern="0" cap="none" spc="0" normalizeH="0" baseline="0" noProof="0">
                <a:ln>
                  <a:noFill/>
                </a:ln>
                <a:solidFill>
                  <a:schemeClr val="tx1"/>
                </a:solidFill>
                <a:effectLst/>
                <a:uLnTx/>
                <a:uFillTx/>
                <a:latin typeface="Arial"/>
              </a:rPr>
              <a:t>PUBLIC</a:t>
            </a:r>
          </a:p>
        </p:txBody>
      </p:sp>
    </p:spTree>
    <p:extLst>
      <p:ext uri="{BB962C8B-B14F-4D97-AF65-F5344CB8AC3E}">
        <p14:creationId xmlns:p14="http://schemas.microsoft.com/office/powerpoint/2010/main" val="172905002"/>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7" orient="horz" pos="725">
          <p15:clr>
            <a:srgbClr val="FBAE40"/>
          </p15:clr>
        </p15:guide>
        <p15:guide id="8" orient="horz" pos="20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97" r:id="rId1"/>
    <p:sldLayoutId id="2147483784" r:id="rId2"/>
    <p:sldLayoutId id="2147483790" r:id="rId3"/>
    <p:sldLayoutId id="2147483791" r:id="rId4"/>
  </p:sldLayoutIdLst>
  <p:hf hd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F1_5D106EB9.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E9_775FEE90.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xyz.com/" TargetMode="External"/><Relationship Id="rId4" Type="http://schemas.openxmlformats.org/officeDocument/2006/relationships/hyperlink" Target="https://www.sap.com/corporate/en/legal/terms-of-use.html"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1F2_627ADF61.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xyz.com/" TargetMode="External"/><Relationship Id="rId4" Type="http://schemas.openxmlformats.org/officeDocument/2006/relationships/hyperlink" Target="https://www.sap.com/corporate/en/legal/terms-of-u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posición de imagen 4" descr="Edificio en frente de una casa&#10;&#10;Descripción generada automáticamente con confianza media">
            <a:extLst>
              <a:ext uri="{FF2B5EF4-FFF2-40B4-BE49-F238E27FC236}">
                <a16:creationId xmlns:a16="http://schemas.microsoft.com/office/drawing/2014/main" id="{2130C407-B476-25B4-1BEA-AB721D089CC4}"/>
              </a:ext>
            </a:extLst>
          </p:cNvPr>
          <p:cNvPicPr>
            <a:picLocks noGrp="1" noChangeAspect="1"/>
          </p:cNvPicPr>
          <p:nvPr>
            <p:ph type="pic" sz="quarter" idx="10"/>
          </p:nvPr>
        </p:nvPicPr>
        <p:blipFill>
          <a:blip r:embed="rId4"/>
          <a:srcRect l="27742" r="27742"/>
          <a:stretch>
            <a:fillRect/>
          </a:stretch>
        </p:blipFill>
        <p:spPr/>
      </p:pic>
      <p:sp>
        <p:nvSpPr>
          <p:cNvPr id="9" name="Rectangle 8">
            <a:extLst>
              <a:ext uri="{FF2B5EF4-FFF2-40B4-BE49-F238E27FC236}">
                <a16:creationId xmlns:a16="http://schemas.microsoft.com/office/drawing/2014/main" id="{DC1170E5-6BEE-4AF6-84DE-F164A9F4C431}"/>
              </a:ext>
            </a:extLst>
          </p:cNvPr>
          <p:cNvSpPr/>
          <p:nvPr/>
        </p:nvSpPr>
        <p:spPr>
          <a:xfrm>
            <a:off x="9497174" y="6631834"/>
            <a:ext cx="2531463" cy="184666"/>
          </a:xfrm>
          <a:prstGeom prst="rect">
            <a:avLst/>
          </a:prstGeom>
        </p:spPr>
        <p:txBody>
          <a:bodyPr wrap="none">
            <a:spAutoFit/>
          </a:bodyPr>
          <a:lstStyle/>
          <a:p>
            <a:pPr marL="0" marR="0" lvl="0" indent="0" algn="r" defTabSz="1088558" eaLnBrk="1" fontAlgn="auto" latinLnBrk="0" hangingPunct="1">
              <a:lnSpc>
                <a:spcPct val="100000"/>
              </a:lnSpc>
              <a:spcBef>
                <a:spcPts val="0"/>
              </a:spcBef>
              <a:spcAft>
                <a:spcPts val="0"/>
              </a:spcAft>
              <a:buClr>
                <a:srgbClr val="999999"/>
              </a:buClr>
              <a:buSzTx/>
              <a:buFontTx/>
              <a:buNone/>
              <a:tabLst/>
              <a:defRPr/>
            </a:pPr>
            <a:r>
              <a:rPr kumimoji="0" lang="en-US" sz="600" b="0" i="0" u="none" strike="noStrike" kern="0" cap="none" spc="0" normalizeH="0" baseline="0" dirty="0">
                <a:ln>
                  <a:noFill/>
                </a:ln>
                <a:solidFill>
                  <a:schemeClr val="bg1"/>
                </a:solidFill>
                <a:effectLst/>
                <a:uLnTx/>
                <a:uFillTx/>
              </a:rPr>
              <a:t>Picture Credit | Nu Skin, Provo, United States. Used with permission.</a:t>
            </a:r>
          </a:p>
        </p:txBody>
      </p:sp>
      <p:sp>
        <p:nvSpPr>
          <p:cNvPr id="4" name="Text Placeholder 3">
            <a:extLst>
              <a:ext uri="{FF2B5EF4-FFF2-40B4-BE49-F238E27FC236}">
                <a16:creationId xmlns:a16="http://schemas.microsoft.com/office/drawing/2014/main" id="{969A71E6-E3A2-434D-8A64-1868E531B81E}"/>
              </a:ext>
            </a:extLst>
          </p:cNvPr>
          <p:cNvSpPr>
            <a:spLocks noGrp="1"/>
          </p:cNvSpPr>
          <p:nvPr>
            <p:ph type="body" sz="quarter" idx="11"/>
          </p:nvPr>
        </p:nvSpPr>
        <p:spPr>
          <a:xfrm>
            <a:off x="503999" y="3101666"/>
            <a:ext cx="7092000" cy="3252334"/>
          </a:xfrm>
        </p:spPr>
        <p:txBody>
          <a:bodyPr/>
          <a:lstStyle/>
          <a:p>
            <a:pPr lvl="1" algn="just"/>
            <a:r>
              <a:rPr lang="en-US" sz="1200" dirty="0">
                <a:solidFill>
                  <a:schemeClr val="tx1"/>
                </a:solidFill>
              </a:rPr>
              <a:t>Nu </a:t>
            </a:r>
            <a:r>
              <a:rPr lang="en-US" sz="1200" dirty="0"/>
              <a:t>Skin is using </a:t>
            </a:r>
            <a:r>
              <a:rPr lang="en-US" sz="1200" dirty="0">
                <a:solidFill>
                  <a:schemeClr val="tx1"/>
                </a:solidFill>
              </a:rPr>
              <a:t>SAP Document and Reporting Compliance for electronic invoicing in Mexico and Peru. When the General Department of Taxation in Vietnam announced the mandatory use of electronic invoicing, Nu Skin collaborated with </a:t>
            </a:r>
            <a:r>
              <a:rPr lang="en-US" sz="1200" b="1" dirty="0">
                <a:solidFill>
                  <a:schemeClr val="tx1"/>
                </a:solidFill>
              </a:rPr>
              <a:t>Origen Technologies </a:t>
            </a:r>
            <a:r>
              <a:rPr lang="en-US" sz="1200" dirty="0">
                <a:solidFill>
                  <a:schemeClr val="tx1"/>
                </a:solidFill>
              </a:rPr>
              <a:t>to extend Document and Reporting Compliance for Vietnam in the time and manner required by loca</a:t>
            </a:r>
            <a:r>
              <a:rPr lang="en-US" sz="1200" dirty="0"/>
              <a:t>l </a:t>
            </a:r>
            <a:r>
              <a:rPr lang="en-US" sz="1200" dirty="0">
                <a:solidFill>
                  <a:schemeClr val="tx1"/>
                </a:solidFill>
              </a:rPr>
              <a:t>regulation in 2022.</a:t>
            </a:r>
          </a:p>
          <a:p>
            <a:pPr lvl="1" algn="just"/>
            <a:r>
              <a:rPr lang="en-US" sz="1200" b="1" dirty="0">
                <a:effectLst/>
                <a:ea typeface="Calibri" panose="020F0502020204030204" pitchFamily="34" charset="0"/>
                <a:cs typeface="Times New Roman" panose="02020603050405020304" pitchFamily="18" charset="0"/>
              </a:rPr>
              <a:t>Nu Skin Enterprises </a:t>
            </a:r>
            <a:r>
              <a:rPr lang="en-US" sz="1200" dirty="0">
                <a:effectLst/>
                <a:ea typeface="Calibri" panose="020F0502020204030204" pitchFamily="34" charset="0"/>
                <a:cs typeface="Times New Roman" panose="02020603050405020304" pitchFamily="18" charset="0"/>
              </a:rPr>
              <a:t>is an American multilevel marketing company that develops and sells personal care products and dietary supplements under its Nu Skin and Pharmanex brands. The company originated in the United States and began its first foreign operation in Canada in 1990. The company markets its products in 54 markets through a network of approximately 1.2 million independent distributors.</a:t>
            </a:r>
          </a:p>
          <a:p>
            <a:pPr lvl="1" algn="just"/>
            <a:r>
              <a:rPr lang="en-US" sz="1200" b="1" dirty="0">
                <a:cs typeface="Times New Roman" panose="02020603050405020304" pitchFamily="18" charset="0"/>
              </a:rPr>
              <a:t>Origen Technologies </a:t>
            </a:r>
            <a:r>
              <a:rPr lang="en-US" sz="1200" dirty="0">
                <a:cs typeface="Times New Roman" panose="02020603050405020304" pitchFamily="18" charset="0"/>
              </a:rPr>
              <a:t>is a global consulting firm with more than a decade of experience in business processes, digital transformation, and SAP systems integration as well as extensive knowledge in tax compliance solutions for multinational companies with its e-invoicing, tax reporting, and localization projects in Latin America and Brazil. Strong collaboration with SAP on Document and Reporting Compliance has </a:t>
            </a:r>
            <a:r>
              <a:rPr lang="en-US" sz="1200">
                <a:cs typeface="Times New Roman" panose="02020603050405020304" pitchFamily="18" charset="0"/>
              </a:rPr>
              <a:t>allowed for </a:t>
            </a:r>
            <a:r>
              <a:rPr lang="en-US" sz="1200" dirty="0">
                <a:cs typeface="Times New Roman" panose="02020603050405020304" pitchFamily="18" charset="0"/>
              </a:rPr>
              <a:t>product extensibility for new countries to run them in compliance with regulations.</a:t>
            </a:r>
          </a:p>
          <a:p>
            <a:pPr lvl="1" algn="just"/>
            <a:endParaRPr lang="en-US" sz="1200" dirty="0">
              <a:effectLst/>
              <a:ea typeface="Calibri" panose="020F0502020204030204" pitchFamily="34" charset="0"/>
              <a:cs typeface="Times New Roman" panose="02020603050405020304" pitchFamily="18" charset="0"/>
            </a:endParaRPr>
          </a:p>
          <a:p>
            <a:pPr lvl="1" algn="just"/>
            <a:endParaRPr lang="en-US" dirty="0">
              <a:solidFill>
                <a:schemeClr val="tx1"/>
              </a:solidFill>
            </a:endParaRPr>
          </a:p>
        </p:txBody>
      </p:sp>
      <p:sp>
        <p:nvSpPr>
          <p:cNvPr id="8" name="Title 7">
            <a:extLst>
              <a:ext uri="{FF2B5EF4-FFF2-40B4-BE49-F238E27FC236}">
                <a16:creationId xmlns:a16="http://schemas.microsoft.com/office/drawing/2014/main" id="{9CCD33F8-6FFA-4007-A3BB-A8CD6D9A226C}"/>
              </a:ext>
            </a:extLst>
          </p:cNvPr>
          <p:cNvSpPr>
            <a:spLocks noGrp="1"/>
          </p:cNvSpPr>
          <p:nvPr>
            <p:ph type="title"/>
          </p:nvPr>
        </p:nvSpPr>
        <p:spPr/>
        <p:txBody>
          <a:bodyPr/>
          <a:lstStyle/>
          <a:p>
            <a:r>
              <a:rPr lang="en-US" dirty="0">
                <a:solidFill>
                  <a:schemeClr val="tx1"/>
                </a:solidFill>
              </a:rPr>
              <a:t>Nu Skin – Using the extensibility option of SAP Document and Reporting Compliance for Vietnam</a:t>
            </a:r>
            <a:endParaRPr lang="en-US" dirty="0">
              <a:solidFill>
                <a:schemeClr val="accent1"/>
              </a:solidFill>
            </a:endParaRPr>
          </a:p>
        </p:txBody>
      </p:sp>
      <p:pic>
        <p:nvPicPr>
          <p:cNvPr id="11" name="Imagem 6">
            <a:extLst>
              <a:ext uri="{FF2B5EF4-FFF2-40B4-BE49-F238E27FC236}">
                <a16:creationId xmlns:a16="http://schemas.microsoft.com/office/drawing/2014/main" id="{8994357F-FB7A-3ABD-1535-C048252FC6F5}"/>
              </a:ext>
            </a:extLst>
          </p:cNvPr>
          <p:cNvPicPr>
            <a:picLocks noChangeAspect="1"/>
          </p:cNvPicPr>
          <p:nvPr/>
        </p:nvPicPr>
        <p:blipFill>
          <a:blip r:embed="rId5"/>
          <a:srcRect/>
          <a:stretch>
            <a:fillRect/>
          </a:stretch>
        </p:blipFill>
        <p:spPr bwMode="auto">
          <a:xfrm>
            <a:off x="503999" y="6020625"/>
            <a:ext cx="1466850" cy="333375"/>
          </a:xfrm>
          <a:prstGeom prst="rect">
            <a:avLst/>
          </a:prstGeom>
          <a:noFill/>
          <a:ln w="9525">
            <a:noFill/>
            <a:miter lim="800000"/>
            <a:headEnd/>
            <a:tailEnd/>
          </a:ln>
        </p:spPr>
      </p:pic>
      <p:pic>
        <p:nvPicPr>
          <p:cNvPr id="2" name="Imagen 1">
            <a:extLst>
              <a:ext uri="{FF2B5EF4-FFF2-40B4-BE49-F238E27FC236}">
                <a16:creationId xmlns:a16="http://schemas.microsoft.com/office/drawing/2014/main" id="{710A2FE3-8485-15D7-D11B-843CD72A8B84}"/>
              </a:ext>
            </a:extLst>
          </p:cNvPr>
          <p:cNvPicPr>
            <a:picLocks noChangeAspect="1"/>
          </p:cNvPicPr>
          <p:nvPr/>
        </p:nvPicPr>
        <p:blipFill>
          <a:blip r:embed="rId6"/>
          <a:stretch>
            <a:fillRect/>
          </a:stretch>
        </p:blipFill>
        <p:spPr>
          <a:xfrm>
            <a:off x="503999" y="334953"/>
            <a:ext cx="2140589" cy="633864"/>
          </a:xfrm>
          <a:prstGeom prst="rect">
            <a:avLst/>
          </a:prstGeom>
        </p:spPr>
      </p:pic>
    </p:spTree>
    <p:extLst>
      <p:ext uri="{BB962C8B-B14F-4D97-AF65-F5344CB8AC3E}">
        <p14:creationId xmlns:p14="http://schemas.microsoft.com/office/powerpoint/2010/main" val="156135800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CF73AA81-00C8-A247-9010-1C615BB2CFDD}"/>
              </a:ext>
            </a:extLst>
          </p:cNvPr>
          <p:cNvSpPr/>
          <p:nvPr/>
        </p:nvSpPr>
        <p:spPr>
          <a:xfrm rot="16200000">
            <a:off x="-1800000" y="3240000"/>
            <a:ext cx="4113824" cy="184666"/>
          </a:xfrm>
          <a:prstGeom prst="rect">
            <a:avLst/>
          </a:prstGeom>
        </p:spPr>
        <p:txBody>
          <a:bodyPr wrap="square" lIns="0" tIns="0" rIns="0" bIns="0" anchor="t" anchorCtr="0">
            <a:spAutoFit/>
          </a:bodyPr>
          <a:lstStyle/>
          <a:p>
            <a:r>
              <a:rPr lang="en-US" sz="600" dirty="0"/>
              <a:t>PUBLIC | xxxxxenUS (YY/MM) © 2022 SAP SE or an SAP affiliate company. </a:t>
            </a:r>
            <a:br>
              <a:rPr lang="en-US" sz="600" dirty="0"/>
            </a:br>
            <a:r>
              <a:rPr lang="de-DE" sz="600" u="sng" dirty="0">
                <a:hlinkClick r:id="rId4" tooltip="https://www.sap.com/corporate/en/legal/terms-of-use.html"/>
              </a:rPr>
              <a:t>sap.com/terms-of-use</a:t>
            </a:r>
            <a:endParaRPr lang="en-US" sz="600" dirty="0">
              <a:ea typeface="Arial Unicode MS" panose="020B0604020202020204" pitchFamily="34" charset="-128"/>
            </a:endParaRPr>
          </a:p>
        </p:txBody>
      </p:sp>
      <p:sp>
        <p:nvSpPr>
          <p:cNvPr id="56" name="object 13">
            <a:extLst>
              <a:ext uri="{FF2B5EF4-FFF2-40B4-BE49-F238E27FC236}">
                <a16:creationId xmlns:a16="http://schemas.microsoft.com/office/drawing/2014/main" id="{DB731EBF-99DE-AA41-A235-C7254DDE979F}"/>
              </a:ext>
            </a:extLst>
          </p:cNvPr>
          <p:cNvSpPr/>
          <p:nvPr/>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33" name="Text Placeholder 83">
            <a:extLst>
              <a:ext uri="{FF2B5EF4-FFF2-40B4-BE49-F238E27FC236}">
                <a16:creationId xmlns:a16="http://schemas.microsoft.com/office/drawing/2014/main" id="{4CD3F30F-DE28-4A7D-9F1B-5A93637ADCB3}"/>
              </a:ext>
            </a:extLst>
          </p:cNvPr>
          <p:cNvSpPr>
            <a:spLocks noGrp="1"/>
          </p:cNvSpPr>
          <p:nvPr>
            <p:ph type="body" sz="quarter" idx="21"/>
          </p:nvPr>
        </p:nvSpPr>
        <p:spPr>
          <a:xfrm>
            <a:off x="4837952" y="5805964"/>
            <a:ext cx="2094359" cy="540000"/>
          </a:xfrm>
        </p:spPr>
        <p:txBody>
          <a:bodyPr/>
          <a:lstStyle/>
          <a:p>
            <a:r>
              <a:rPr lang="en-US" dirty="0"/>
              <a:t>Featured Solutions and Services</a:t>
            </a:r>
          </a:p>
          <a:p>
            <a:pPr lvl="1"/>
            <a:r>
              <a:rPr lang="en-US" dirty="0"/>
              <a:t>SAP </a:t>
            </a:r>
            <a:r>
              <a:rPr lang="en-GB" dirty="0"/>
              <a:t>S/4HANA </a:t>
            </a:r>
          </a:p>
          <a:p>
            <a:pPr lvl="1"/>
            <a:r>
              <a:rPr lang="en-GB" dirty="0"/>
              <a:t>SAP Document and Reporting Compliance</a:t>
            </a:r>
            <a:endParaRPr lang="en-US" dirty="0"/>
          </a:p>
        </p:txBody>
      </p:sp>
      <p:sp>
        <p:nvSpPr>
          <p:cNvPr id="30" name="Text Placeholder 79">
            <a:extLst>
              <a:ext uri="{FF2B5EF4-FFF2-40B4-BE49-F238E27FC236}">
                <a16:creationId xmlns:a16="http://schemas.microsoft.com/office/drawing/2014/main" id="{99B63A2F-DB86-4CAA-AF50-5E1E4151B32B}"/>
              </a:ext>
            </a:extLst>
          </p:cNvPr>
          <p:cNvSpPr>
            <a:spLocks noGrp="1"/>
          </p:cNvSpPr>
          <p:nvPr>
            <p:ph type="body" sz="quarter" idx="15"/>
          </p:nvPr>
        </p:nvSpPr>
        <p:spPr>
          <a:xfrm>
            <a:off x="3837010" y="5805964"/>
            <a:ext cx="853947" cy="540000"/>
          </a:xfrm>
        </p:spPr>
        <p:txBody>
          <a:bodyPr/>
          <a:lstStyle/>
          <a:p>
            <a:r>
              <a:rPr lang="en-US" dirty="0"/>
              <a:t>Employees</a:t>
            </a:r>
          </a:p>
          <a:p>
            <a:pPr lvl="1"/>
            <a:r>
              <a:rPr lang="en-US" dirty="0"/>
              <a:t>Approximate 1500 </a:t>
            </a:r>
            <a:br>
              <a:rPr lang="en-US" dirty="0"/>
            </a:br>
            <a:r>
              <a:rPr lang="en-US" dirty="0"/>
              <a:t>of employees</a:t>
            </a:r>
          </a:p>
        </p:txBody>
      </p:sp>
      <p:sp>
        <p:nvSpPr>
          <p:cNvPr id="32" name="Text Placeholder 82">
            <a:extLst>
              <a:ext uri="{FF2B5EF4-FFF2-40B4-BE49-F238E27FC236}">
                <a16:creationId xmlns:a16="http://schemas.microsoft.com/office/drawing/2014/main" id="{EFE5EEE1-E46D-4C53-B787-1FAD5444705A}"/>
              </a:ext>
            </a:extLst>
          </p:cNvPr>
          <p:cNvSpPr>
            <a:spLocks noGrp="1"/>
          </p:cNvSpPr>
          <p:nvPr>
            <p:ph type="body" sz="quarter" idx="19"/>
          </p:nvPr>
        </p:nvSpPr>
        <p:spPr>
          <a:xfrm>
            <a:off x="2542591" y="5805964"/>
            <a:ext cx="1147425" cy="540000"/>
          </a:xfrm>
        </p:spPr>
        <p:txBody>
          <a:bodyPr/>
          <a:lstStyle/>
          <a:p>
            <a:r>
              <a:rPr lang="en-US" dirty="0"/>
              <a:t>Products and Services</a:t>
            </a:r>
          </a:p>
          <a:p>
            <a:pPr lvl="1"/>
            <a:r>
              <a:rPr lang="en-US" dirty="0"/>
              <a:t>Personal care and wellness products</a:t>
            </a:r>
          </a:p>
          <a:p>
            <a:pPr lvl="1"/>
            <a:endParaRPr lang="en-US" dirty="0"/>
          </a:p>
        </p:txBody>
      </p:sp>
      <p:sp>
        <p:nvSpPr>
          <p:cNvPr id="29" name="Text Placeholder 78">
            <a:extLst>
              <a:ext uri="{FF2B5EF4-FFF2-40B4-BE49-F238E27FC236}">
                <a16:creationId xmlns:a16="http://schemas.microsoft.com/office/drawing/2014/main" id="{04C3EDEF-71EC-479A-BF75-CF1237E3EBB5}"/>
              </a:ext>
            </a:extLst>
          </p:cNvPr>
          <p:cNvSpPr>
            <a:spLocks noGrp="1"/>
          </p:cNvSpPr>
          <p:nvPr>
            <p:ph type="body" sz="quarter" idx="14"/>
          </p:nvPr>
        </p:nvSpPr>
        <p:spPr>
          <a:xfrm>
            <a:off x="1688644" y="5805964"/>
            <a:ext cx="602216" cy="424504"/>
          </a:xfrm>
        </p:spPr>
        <p:txBody>
          <a:bodyPr/>
          <a:lstStyle/>
          <a:p>
            <a:r>
              <a:rPr lang="en-US" dirty="0"/>
              <a:t>Industry</a:t>
            </a:r>
          </a:p>
          <a:p>
            <a:pPr lvl="1"/>
            <a:r>
              <a:rPr lang="en-US" dirty="0"/>
              <a:t>Direct Sales.</a:t>
            </a:r>
          </a:p>
        </p:txBody>
      </p:sp>
      <p:sp>
        <p:nvSpPr>
          <p:cNvPr id="28" name="Text Placeholder 71">
            <a:extLst>
              <a:ext uri="{FF2B5EF4-FFF2-40B4-BE49-F238E27FC236}">
                <a16:creationId xmlns:a16="http://schemas.microsoft.com/office/drawing/2014/main" id="{7F1798A2-792F-4E3A-ACBB-F038CD168413}"/>
              </a:ext>
            </a:extLst>
          </p:cNvPr>
          <p:cNvSpPr>
            <a:spLocks noGrp="1"/>
          </p:cNvSpPr>
          <p:nvPr>
            <p:ph type="body" sz="quarter" idx="13"/>
          </p:nvPr>
        </p:nvSpPr>
        <p:spPr>
          <a:xfrm>
            <a:off x="503998" y="5805964"/>
            <a:ext cx="932915" cy="540000"/>
          </a:xfrm>
        </p:spPr>
        <p:txBody>
          <a:bodyPr/>
          <a:lstStyle/>
          <a:p>
            <a:r>
              <a:rPr lang="en-US" dirty="0"/>
              <a:t>Nu Skin Vietnam</a:t>
            </a:r>
          </a:p>
          <a:p>
            <a:r>
              <a:rPr lang="en-US" b="0" dirty="0"/>
              <a:t>75 W Center Street</a:t>
            </a:r>
          </a:p>
          <a:p>
            <a:r>
              <a:rPr lang="en-US" b="0" dirty="0"/>
              <a:t>Provo, UT  84601</a:t>
            </a:r>
            <a:r>
              <a:rPr lang="en-US" dirty="0"/>
              <a:t> </a:t>
            </a:r>
            <a:br>
              <a:rPr lang="en-US" dirty="0"/>
            </a:br>
            <a:r>
              <a:rPr lang="en-US" dirty="0">
                <a:hlinkClick r:id="rId5"/>
              </a:rPr>
              <a:t>www.nuskin.com</a:t>
            </a:r>
            <a:r>
              <a:rPr lang="en-US" dirty="0"/>
              <a:t> </a:t>
            </a:r>
          </a:p>
        </p:txBody>
      </p:sp>
      <p:sp>
        <p:nvSpPr>
          <p:cNvPr id="47" name="Title 3">
            <a:extLst>
              <a:ext uri="{FF2B5EF4-FFF2-40B4-BE49-F238E27FC236}">
                <a16:creationId xmlns:a16="http://schemas.microsoft.com/office/drawing/2014/main" id="{F7704D95-64C3-B64B-ACB8-51D12CFC3229}"/>
              </a:ext>
            </a:extLst>
          </p:cNvPr>
          <p:cNvSpPr>
            <a:spLocks noGrp="1"/>
          </p:cNvSpPr>
          <p:nvPr>
            <p:ph type="title"/>
          </p:nvPr>
        </p:nvSpPr>
        <p:spPr>
          <a:xfrm>
            <a:off x="504001" y="555760"/>
            <a:ext cx="7092000" cy="553998"/>
          </a:xfrm>
        </p:spPr>
        <p:txBody>
          <a:bodyPr/>
          <a:lstStyle/>
          <a:p>
            <a:r>
              <a:rPr lang="en-US" dirty="0"/>
              <a:t>Nu Skin </a:t>
            </a:r>
            <a:r>
              <a:rPr lang="en-US" dirty="0">
                <a:solidFill>
                  <a:schemeClr val="accent1"/>
                </a:solidFill>
              </a:rPr>
              <a:t>using e-invoices </a:t>
            </a:r>
            <a:r>
              <a:rPr lang="en-US" dirty="0"/>
              <a:t>and receiving process at the </a:t>
            </a:r>
            <a:br>
              <a:rPr lang="en-US" dirty="0"/>
            </a:br>
            <a:r>
              <a:rPr lang="en-US" dirty="0"/>
              <a:t>Walk-in center.</a:t>
            </a:r>
          </a:p>
        </p:txBody>
      </p:sp>
      <p:sp>
        <p:nvSpPr>
          <p:cNvPr id="35" name="CuadroTexto 34">
            <a:extLst>
              <a:ext uri="{FF2B5EF4-FFF2-40B4-BE49-F238E27FC236}">
                <a16:creationId xmlns:a16="http://schemas.microsoft.com/office/drawing/2014/main" id="{FBD8B81D-B52E-4DE2-D2F8-2D08019DB524}"/>
              </a:ext>
            </a:extLst>
          </p:cNvPr>
          <p:cNvSpPr txBox="1"/>
          <p:nvPr/>
        </p:nvSpPr>
        <p:spPr>
          <a:xfrm>
            <a:off x="7195131" y="555760"/>
            <a:ext cx="4567759" cy="1477328"/>
          </a:xfrm>
          <a:prstGeom prst="rect">
            <a:avLst/>
          </a:prstGeom>
          <a:noFill/>
        </p:spPr>
        <p:txBody>
          <a:bodyPr wrap="square">
            <a:spAutoFit/>
          </a:bodyPr>
          <a:lstStyle/>
          <a:p>
            <a:pPr marL="0" lvl="1" indent="0" algn="just">
              <a:buNone/>
            </a:pPr>
            <a:r>
              <a:rPr lang="en-US" sz="1800" dirty="0"/>
              <a:t>“We like automatization”, </a:t>
            </a:r>
            <a:r>
              <a:rPr lang="en-US" sz="1200" dirty="0"/>
              <a:t>By adopting SAP Document and Reporting Compliance for Vietnam and using the features available in the cockpit, all our electronic invoices are sent electronically direct to our customers, eliminating manual processing.”</a:t>
            </a:r>
          </a:p>
          <a:p>
            <a:pPr marL="0" lvl="1" indent="0" algn="just">
              <a:buNone/>
            </a:pPr>
            <a:endParaRPr lang="en-US" sz="1200" dirty="0"/>
          </a:p>
          <a:p>
            <a:pPr marL="0" lvl="1" indent="0" algn="just">
              <a:buNone/>
            </a:pPr>
            <a:r>
              <a:rPr lang="en-US" sz="1200" i="1" dirty="0"/>
              <a:t>Terry Blackwell, Mgr. Business Integration, Nu Skin Enterprises.</a:t>
            </a:r>
          </a:p>
        </p:txBody>
      </p:sp>
      <p:sp>
        <p:nvSpPr>
          <p:cNvPr id="37" name="Text Placeholder 3">
            <a:extLst>
              <a:ext uri="{FF2B5EF4-FFF2-40B4-BE49-F238E27FC236}">
                <a16:creationId xmlns:a16="http://schemas.microsoft.com/office/drawing/2014/main" id="{CDA79375-B128-6FBD-3E07-9AD166E95FFF}"/>
              </a:ext>
            </a:extLst>
          </p:cNvPr>
          <p:cNvSpPr txBox="1">
            <a:spLocks/>
          </p:cNvSpPr>
          <p:nvPr/>
        </p:nvSpPr>
        <p:spPr bwMode="black">
          <a:xfrm>
            <a:off x="503998" y="1363933"/>
            <a:ext cx="6117718" cy="4025312"/>
          </a:xfrm>
          <a:prstGeom prst="rect">
            <a:avLst/>
          </a:prstGeom>
        </p:spPr>
        <p:txBody>
          <a:bodyPr vert="horz" lIns="0" tIns="0" rIns="0" bIns="0" rtlCol="0">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kern="1200">
                <a:solidFill>
                  <a:schemeClr val="tx1"/>
                </a:solidFill>
                <a:latin typeface="+mn-lt"/>
                <a:ea typeface="+mn-ea"/>
                <a:cs typeface="+mn-cs"/>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lgn="just">
              <a:buNone/>
            </a:pPr>
            <a:r>
              <a:rPr lang="en-US" dirty="0"/>
              <a:t>Nu Skin Vietnam has two walk in centers, one in Hanoi and one in Ho Chi Minh City. Customers send orders through the Nu Skin website, then come to the walk-in centers to pick up their products while the electronic invoice is generated.</a:t>
            </a:r>
          </a:p>
          <a:p>
            <a:pPr marL="0" lvl="1" indent="0" algn="just">
              <a:buNone/>
            </a:pPr>
            <a:endParaRPr lang="en-US" b="1" dirty="0"/>
          </a:p>
          <a:p>
            <a:pPr marL="0" lvl="1" indent="0" algn="just">
              <a:buNone/>
            </a:pPr>
            <a:r>
              <a:rPr lang="en-US" b="1" dirty="0"/>
              <a:t>Before: Challenges and opportunities</a:t>
            </a:r>
          </a:p>
          <a:p>
            <a:pPr marL="0" lvl="1" indent="0" algn="just">
              <a:buNone/>
            </a:pPr>
            <a:endParaRPr lang="en-US" b="1" dirty="0"/>
          </a:p>
          <a:p>
            <a:pPr lvl="1" algn="just"/>
            <a:r>
              <a:rPr lang="en-US" dirty="0"/>
              <a:t>Enable to comply with e-invoice mandates for Vietnam.</a:t>
            </a:r>
          </a:p>
          <a:p>
            <a:pPr marL="0" lvl="1" indent="0" algn="just">
              <a:buNone/>
            </a:pPr>
            <a:endParaRPr lang="en-US" b="1" dirty="0"/>
          </a:p>
          <a:p>
            <a:pPr marL="0" lvl="1" indent="0" algn="just">
              <a:buNone/>
            </a:pPr>
            <a:r>
              <a:rPr lang="en-US" b="1" dirty="0"/>
              <a:t>After e-invoice implementation: value drive results</a:t>
            </a:r>
          </a:p>
          <a:p>
            <a:pPr lvl="1" algn="just"/>
            <a:endParaRPr lang="en-US" dirty="0"/>
          </a:p>
          <a:p>
            <a:pPr lvl="1" algn="just"/>
            <a:r>
              <a:rPr lang="en-US" dirty="0"/>
              <a:t>Meet implementation deadline of July 1st, 2022.</a:t>
            </a:r>
          </a:p>
          <a:p>
            <a:pPr lvl="1" algn="just"/>
            <a:endParaRPr lang="en-US" dirty="0"/>
          </a:p>
          <a:p>
            <a:pPr lvl="1" algn="just"/>
            <a:r>
              <a:rPr lang="en-US" dirty="0"/>
              <a:t>Achieved compliance with General Department of Taxation regulation of Vietnam.  </a:t>
            </a:r>
          </a:p>
          <a:p>
            <a:pPr lvl="1" algn="just"/>
            <a:endParaRPr lang="en-US" dirty="0"/>
          </a:p>
          <a:p>
            <a:pPr lvl="1" algn="just"/>
            <a:r>
              <a:rPr lang="en-US" dirty="0"/>
              <a:t>Since the use of e-invoices Nu Skin Vietnam has informed to Brand Affiliate and Prefer Customer that Nu Skin Company guarantees to send an e-Invoice to the registered email address in the name of the purchase invoice for all forms of order (at the counter or online) as soon as the order is completed payment.</a:t>
            </a:r>
          </a:p>
          <a:p>
            <a:pPr marL="0" lvl="1" indent="0" algn="just">
              <a:buNone/>
            </a:pPr>
            <a:endParaRPr lang="en-US" dirty="0"/>
          </a:p>
          <a:p>
            <a:pPr lvl="1"/>
            <a:r>
              <a:rPr lang="en-US" dirty="0"/>
              <a:t>Therefore, Nu Skin's Brand Affiliate and Prefer Customer use this e-Invoice to receive the goods at the Nu Skin distribution center increasing transparency and automatization of the electronic invoice process </a:t>
            </a:r>
          </a:p>
          <a:p>
            <a:pPr marL="0" lvl="1" indent="0" algn="just">
              <a:buNone/>
            </a:pPr>
            <a:endParaRPr lang="en-US" dirty="0"/>
          </a:p>
        </p:txBody>
      </p:sp>
      <p:sp>
        <p:nvSpPr>
          <p:cNvPr id="3" name="Text Placeholder 69">
            <a:extLst>
              <a:ext uri="{FF2B5EF4-FFF2-40B4-BE49-F238E27FC236}">
                <a16:creationId xmlns:a16="http://schemas.microsoft.com/office/drawing/2014/main" id="{5BC21F62-856F-CF8C-9B62-E1F1358AFD99}"/>
              </a:ext>
            </a:extLst>
          </p:cNvPr>
          <p:cNvSpPr txBox="1">
            <a:spLocks/>
          </p:cNvSpPr>
          <p:nvPr/>
        </p:nvSpPr>
        <p:spPr bwMode="black">
          <a:xfrm>
            <a:off x="10202679" y="2275996"/>
            <a:ext cx="974282" cy="138499"/>
          </a:xfrm>
          <a:prstGeom prst="rect">
            <a:avLst/>
          </a:prstGeom>
        </p:spPr>
        <p:txBody>
          <a:bodyPr vert="horz" wrap="square" lIns="0" tIns="0" rIns="0" bIns="0" rtlCol="0">
            <a:noAutofit/>
          </a:bodyPr>
          <a:lstStyle>
            <a:lvl1pPr marL="0" indent="0" algn="l" defTabSz="1088558" rtl="0" eaLnBrk="1" latinLnBrk="0" hangingPunct="1">
              <a:spcBef>
                <a:spcPts val="0"/>
              </a:spcBef>
              <a:buClr>
                <a:schemeClr val="accent1"/>
              </a:buClr>
              <a:buSzPct val="80000"/>
              <a:buFontTx/>
              <a:buNone/>
              <a:defRPr sz="800" b="1" kern="1200">
                <a:solidFill>
                  <a:schemeClr val="tx1"/>
                </a:solidFill>
                <a:latin typeface="+mn-lt"/>
                <a:ea typeface="+mn-ea"/>
                <a:cs typeface="+mn-cs"/>
              </a:defRPr>
            </a:lvl1pPr>
            <a:lvl2pPr marL="0" indent="0" algn="l" defTabSz="1088558" rtl="0" eaLnBrk="1" latinLnBrk="0" hangingPunct="1">
              <a:spcBef>
                <a:spcPts val="0"/>
              </a:spcBef>
              <a:buClr>
                <a:schemeClr val="bg1"/>
              </a:buClr>
              <a:buSzPct val="100000"/>
              <a:buFont typeface="Arial" panose="020B0604020202020204" pitchFamily="34" charset="0"/>
              <a:buNone/>
              <a:defRPr sz="8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900" dirty="0"/>
              <a:t>Featured Partner</a:t>
            </a:r>
          </a:p>
        </p:txBody>
      </p:sp>
      <p:pic>
        <p:nvPicPr>
          <p:cNvPr id="4" name="Imagem 6">
            <a:extLst>
              <a:ext uri="{FF2B5EF4-FFF2-40B4-BE49-F238E27FC236}">
                <a16:creationId xmlns:a16="http://schemas.microsoft.com/office/drawing/2014/main" id="{DEDCA07A-7AF3-4DBB-102A-75ADBEF3689E}"/>
              </a:ext>
            </a:extLst>
          </p:cNvPr>
          <p:cNvPicPr>
            <a:picLocks noChangeAspect="1"/>
          </p:cNvPicPr>
          <p:nvPr/>
        </p:nvPicPr>
        <p:blipFill>
          <a:blip r:embed="rId6"/>
          <a:srcRect/>
          <a:stretch>
            <a:fillRect/>
          </a:stretch>
        </p:blipFill>
        <p:spPr bwMode="auto">
          <a:xfrm>
            <a:off x="10016712" y="2468733"/>
            <a:ext cx="1466850" cy="333375"/>
          </a:xfrm>
          <a:prstGeom prst="rect">
            <a:avLst/>
          </a:prstGeom>
          <a:noFill/>
          <a:ln w="9525">
            <a:noFill/>
            <a:miter lim="800000"/>
            <a:headEnd/>
            <a:tailEnd/>
          </a:ln>
        </p:spPr>
      </p:pic>
      <p:pic>
        <p:nvPicPr>
          <p:cNvPr id="5" name="Imagen 4">
            <a:extLst>
              <a:ext uri="{FF2B5EF4-FFF2-40B4-BE49-F238E27FC236}">
                <a16:creationId xmlns:a16="http://schemas.microsoft.com/office/drawing/2014/main" id="{1FBBAC73-B553-2C4A-FB28-C2C08CB2D271}"/>
              </a:ext>
            </a:extLst>
          </p:cNvPr>
          <p:cNvPicPr>
            <a:picLocks noChangeAspect="1"/>
          </p:cNvPicPr>
          <p:nvPr/>
        </p:nvPicPr>
        <p:blipFill>
          <a:blip r:embed="rId7"/>
          <a:stretch>
            <a:fillRect/>
          </a:stretch>
        </p:blipFill>
        <p:spPr>
          <a:xfrm>
            <a:off x="7195131" y="2275996"/>
            <a:ext cx="2140589" cy="633864"/>
          </a:xfrm>
          <a:prstGeom prst="rect">
            <a:avLst/>
          </a:prstGeom>
        </p:spPr>
      </p:pic>
    </p:spTree>
    <p:extLst>
      <p:ext uri="{BB962C8B-B14F-4D97-AF65-F5344CB8AC3E}">
        <p14:creationId xmlns:p14="http://schemas.microsoft.com/office/powerpoint/2010/main" val="200277569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CF73AA81-00C8-A247-9010-1C615BB2CFDD}"/>
              </a:ext>
            </a:extLst>
          </p:cNvPr>
          <p:cNvSpPr/>
          <p:nvPr/>
        </p:nvSpPr>
        <p:spPr>
          <a:xfrm rot="16200000">
            <a:off x="-1800000" y="3240000"/>
            <a:ext cx="4113824" cy="184666"/>
          </a:xfrm>
          <a:prstGeom prst="rect">
            <a:avLst/>
          </a:prstGeom>
        </p:spPr>
        <p:txBody>
          <a:bodyPr wrap="square" lIns="0" tIns="0" rIns="0" bIns="0" anchor="t" anchorCtr="0">
            <a:spAutoFit/>
          </a:bodyPr>
          <a:lstStyle/>
          <a:p>
            <a:r>
              <a:rPr lang="en-US" sz="600" dirty="0"/>
              <a:t>PUBLIC | xxxxxenUS (YY/MM) © 2022 SAP SE or an SAP affiliate company. </a:t>
            </a:r>
            <a:br>
              <a:rPr lang="en-US" sz="600" dirty="0"/>
            </a:br>
            <a:r>
              <a:rPr lang="de-DE" sz="600" u="sng" dirty="0">
                <a:hlinkClick r:id="rId4" tooltip="https://www.sap.com/corporate/en/legal/terms-of-use.html"/>
              </a:rPr>
              <a:t>sap.com/terms-of-use</a:t>
            </a:r>
            <a:endParaRPr lang="en-US" sz="600" dirty="0">
              <a:ea typeface="Arial Unicode MS" panose="020B0604020202020204" pitchFamily="34" charset="-128"/>
            </a:endParaRPr>
          </a:p>
        </p:txBody>
      </p:sp>
      <p:sp>
        <p:nvSpPr>
          <p:cNvPr id="56" name="object 13">
            <a:extLst>
              <a:ext uri="{FF2B5EF4-FFF2-40B4-BE49-F238E27FC236}">
                <a16:creationId xmlns:a16="http://schemas.microsoft.com/office/drawing/2014/main" id="{DB731EBF-99DE-AA41-A235-C7254DDE979F}"/>
              </a:ext>
            </a:extLst>
          </p:cNvPr>
          <p:cNvSpPr/>
          <p:nvPr/>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a:p>
        </p:txBody>
      </p:sp>
      <p:sp>
        <p:nvSpPr>
          <p:cNvPr id="33" name="Text Placeholder 83">
            <a:extLst>
              <a:ext uri="{FF2B5EF4-FFF2-40B4-BE49-F238E27FC236}">
                <a16:creationId xmlns:a16="http://schemas.microsoft.com/office/drawing/2014/main" id="{4CD3F30F-DE28-4A7D-9F1B-5A93637ADCB3}"/>
              </a:ext>
            </a:extLst>
          </p:cNvPr>
          <p:cNvSpPr>
            <a:spLocks noGrp="1"/>
          </p:cNvSpPr>
          <p:nvPr>
            <p:ph type="body" sz="quarter" idx="21"/>
          </p:nvPr>
        </p:nvSpPr>
        <p:spPr>
          <a:xfrm>
            <a:off x="4837952" y="5805964"/>
            <a:ext cx="2094359" cy="540000"/>
          </a:xfrm>
        </p:spPr>
        <p:txBody>
          <a:bodyPr/>
          <a:lstStyle/>
          <a:p>
            <a:r>
              <a:rPr lang="en-US" dirty="0"/>
              <a:t>Featured Solutions and Services</a:t>
            </a:r>
          </a:p>
          <a:p>
            <a:pPr lvl="1"/>
            <a:r>
              <a:rPr lang="en-US" dirty="0"/>
              <a:t>SAP </a:t>
            </a:r>
            <a:r>
              <a:rPr lang="en-GB" dirty="0"/>
              <a:t>S/4HANA </a:t>
            </a:r>
          </a:p>
          <a:p>
            <a:pPr lvl="1"/>
            <a:r>
              <a:rPr lang="en-GB" dirty="0"/>
              <a:t>SAP Document and Reporting Compliance</a:t>
            </a:r>
            <a:endParaRPr lang="en-US" dirty="0"/>
          </a:p>
        </p:txBody>
      </p:sp>
      <p:sp>
        <p:nvSpPr>
          <p:cNvPr id="30" name="Text Placeholder 79">
            <a:extLst>
              <a:ext uri="{FF2B5EF4-FFF2-40B4-BE49-F238E27FC236}">
                <a16:creationId xmlns:a16="http://schemas.microsoft.com/office/drawing/2014/main" id="{99B63A2F-DB86-4CAA-AF50-5E1E4151B32B}"/>
              </a:ext>
            </a:extLst>
          </p:cNvPr>
          <p:cNvSpPr>
            <a:spLocks noGrp="1"/>
          </p:cNvSpPr>
          <p:nvPr>
            <p:ph type="body" sz="quarter" idx="15"/>
          </p:nvPr>
        </p:nvSpPr>
        <p:spPr>
          <a:xfrm>
            <a:off x="3837010" y="5805964"/>
            <a:ext cx="853947" cy="540000"/>
          </a:xfrm>
        </p:spPr>
        <p:txBody>
          <a:bodyPr/>
          <a:lstStyle/>
          <a:p>
            <a:r>
              <a:rPr lang="en-US" dirty="0"/>
              <a:t>Employees</a:t>
            </a:r>
          </a:p>
          <a:p>
            <a:pPr lvl="1"/>
            <a:r>
              <a:rPr lang="en-US" dirty="0"/>
              <a:t>Approximate 1500 </a:t>
            </a:r>
            <a:br>
              <a:rPr lang="en-US" dirty="0"/>
            </a:br>
            <a:r>
              <a:rPr lang="en-US" dirty="0"/>
              <a:t>of employees</a:t>
            </a:r>
          </a:p>
        </p:txBody>
      </p:sp>
      <p:sp>
        <p:nvSpPr>
          <p:cNvPr id="32" name="Text Placeholder 82">
            <a:extLst>
              <a:ext uri="{FF2B5EF4-FFF2-40B4-BE49-F238E27FC236}">
                <a16:creationId xmlns:a16="http://schemas.microsoft.com/office/drawing/2014/main" id="{EFE5EEE1-E46D-4C53-B787-1FAD5444705A}"/>
              </a:ext>
            </a:extLst>
          </p:cNvPr>
          <p:cNvSpPr>
            <a:spLocks noGrp="1"/>
          </p:cNvSpPr>
          <p:nvPr>
            <p:ph type="body" sz="quarter" idx="19"/>
          </p:nvPr>
        </p:nvSpPr>
        <p:spPr>
          <a:xfrm>
            <a:off x="2542591" y="5805964"/>
            <a:ext cx="1147425" cy="540000"/>
          </a:xfrm>
        </p:spPr>
        <p:txBody>
          <a:bodyPr/>
          <a:lstStyle/>
          <a:p>
            <a:r>
              <a:rPr lang="en-US" dirty="0"/>
              <a:t>Products and Services</a:t>
            </a:r>
          </a:p>
          <a:p>
            <a:pPr lvl="1"/>
            <a:r>
              <a:rPr lang="en-US" dirty="0"/>
              <a:t>Cosmetics, beauty devices, nutritional products</a:t>
            </a:r>
          </a:p>
        </p:txBody>
      </p:sp>
      <p:sp>
        <p:nvSpPr>
          <p:cNvPr id="29" name="Text Placeholder 78">
            <a:extLst>
              <a:ext uri="{FF2B5EF4-FFF2-40B4-BE49-F238E27FC236}">
                <a16:creationId xmlns:a16="http://schemas.microsoft.com/office/drawing/2014/main" id="{04C3EDEF-71EC-479A-BF75-CF1237E3EBB5}"/>
              </a:ext>
            </a:extLst>
          </p:cNvPr>
          <p:cNvSpPr>
            <a:spLocks noGrp="1"/>
          </p:cNvSpPr>
          <p:nvPr>
            <p:ph type="body" sz="quarter" idx="14"/>
          </p:nvPr>
        </p:nvSpPr>
        <p:spPr>
          <a:xfrm>
            <a:off x="1688644" y="5805964"/>
            <a:ext cx="602216" cy="424504"/>
          </a:xfrm>
        </p:spPr>
        <p:txBody>
          <a:bodyPr/>
          <a:lstStyle/>
          <a:p>
            <a:r>
              <a:rPr lang="en-US" dirty="0"/>
              <a:t>Industry</a:t>
            </a:r>
          </a:p>
          <a:p>
            <a:pPr lvl="1"/>
            <a:r>
              <a:rPr lang="en-US" dirty="0"/>
              <a:t>Direct Sales.</a:t>
            </a:r>
          </a:p>
        </p:txBody>
      </p:sp>
      <p:sp>
        <p:nvSpPr>
          <p:cNvPr id="28" name="Text Placeholder 71">
            <a:extLst>
              <a:ext uri="{FF2B5EF4-FFF2-40B4-BE49-F238E27FC236}">
                <a16:creationId xmlns:a16="http://schemas.microsoft.com/office/drawing/2014/main" id="{7F1798A2-792F-4E3A-ACBB-F038CD168413}"/>
              </a:ext>
            </a:extLst>
          </p:cNvPr>
          <p:cNvSpPr>
            <a:spLocks noGrp="1"/>
          </p:cNvSpPr>
          <p:nvPr>
            <p:ph type="body" sz="quarter" idx="13"/>
          </p:nvPr>
        </p:nvSpPr>
        <p:spPr>
          <a:xfrm>
            <a:off x="503998" y="5805964"/>
            <a:ext cx="932915" cy="540000"/>
          </a:xfrm>
        </p:spPr>
        <p:txBody>
          <a:bodyPr/>
          <a:lstStyle/>
          <a:p>
            <a:r>
              <a:rPr lang="en-US" dirty="0"/>
              <a:t>Nu Skin Vietnam</a:t>
            </a:r>
          </a:p>
          <a:p>
            <a:r>
              <a:rPr lang="en-US" b="0" dirty="0"/>
              <a:t>75 W Center Street</a:t>
            </a:r>
          </a:p>
          <a:p>
            <a:r>
              <a:rPr lang="en-US" b="0" dirty="0"/>
              <a:t>Provo, UT  84601</a:t>
            </a:r>
            <a:r>
              <a:rPr lang="en-US" dirty="0"/>
              <a:t> </a:t>
            </a:r>
            <a:br>
              <a:rPr lang="en-US" dirty="0"/>
            </a:br>
            <a:r>
              <a:rPr lang="en-US" dirty="0">
                <a:hlinkClick r:id="rId5"/>
              </a:rPr>
              <a:t>www.nuskin.com</a:t>
            </a:r>
            <a:r>
              <a:rPr lang="en-US" dirty="0"/>
              <a:t> </a:t>
            </a:r>
          </a:p>
        </p:txBody>
      </p:sp>
      <p:sp>
        <p:nvSpPr>
          <p:cNvPr id="34" name="Text Placeholder 69">
            <a:extLst>
              <a:ext uri="{FF2B5EF4-FFF2-40B4-BE49-F238E27FC236}">
                <a16:creationId xmlns:a16="http://schemas.microsoft.com/office/drawing/2014/main" id="{AE36E603-E0D2-4ECB-8644-5E79F7684046}"/>
              </a:ext>
            </a:extLst>
          </p:cNvPr>
          <p:cNvSpPr txBox="1">
            <a:spLocks/>
          </p:cNvSpPr>
          <p:nvPr/>
        </p:nvSpPr>
        <p:spPr bwMode="black">
          <a:xfrm>
            <a:off x="10292326" y="2841260"/>
            <a:ext cx="974282" cy="138499"/>
          </a:xfrm>
          <a:prstGeom prst="rect">
            <a:avLst/>
          </a:prstGeom>
        </p:spPr>
        <p:txBody>
          <a:bodyPr vert="horz" wrap="square" lIns="0" tIns="0" rIns="0" bIns="0" rtlCol="0">
            <a:noAutofit/>
          </a:bodyPr>
          <a:lstStyle>
            <a:lvl1pPr marL="0" indent="0" algn="l" defTabSz="1088558" rtl="0" eaLnBrk="1" latinLnBrk="0" hangingPunct="1">
              <a:spcBef>
                <a:spcPts val="0"/>
              </a:spcBef>
              <a:buClr>
                <a:schemeClr val="accent1"/>
              </a:buClr>
              <a:buSzPct val="80000"/>
              <a:buFontTx/>
              <a:buNone/>
              <a:defRPr sz="800" b="1" kern="1200">
                <a:solidFill>
                  <a:schemeClr val="tx1"/>
                </a:solidFill>
                <a:latin typeface="+mn-lt"/>
                <a:ea typeface="+mn-ea"/>
                <a:cs typeface="+mn-cs"/>
              </a:defRPr>
            </a:lvl1pPr>
            <a:lvl2pPr marL="0" indent="0" algn="l" defTabSz="1088558" rtl="0" eaLnBrk="1" latinLnBrk="0" hangingPunct="1">
              <a:spcBef>
                <a:spcPts val="0"/>
              </a:spcBef>
              <a:buClr>
                <a:schemeClr val="bg1"/>
              </a:buClr>
              <a:buSzPct val="100000"/>
              <a:buFont typeface="Arial" panose="020B0604020202020204" pitchFamily="34" charset="0"/>
              <a:buNone/>
              <a:defRPr sz="8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900" dirty="0"/>
              <a:t>Featured Partner</a:t>
            </a:r>
          </a:p>
        </p:txBody>
      </p:sp>
      <p:sp>
        <p:nvSpPr>
          <p:cNvPr id="35" name="CuadroTexto 34">
            <a:extLst>
              <a:ext uri="{FF2B5EF4-FFF2-40B4-BE49-F238E27FC236}">
                <a16:creationId xmlns:a16="http://schemas.microsoft.com/office/drawing/2014/main" id="{FBD8B81D-B52E-4DE2-D2F8-2D08019DB524}"/>
              </a:ext>
            </a:extLst>
          </p:cNvPr>
          <p:cNvSpPr txBox="1"/>
          <p:nvPr/>
        </p:nvSpPr>
        <p:spPr>
          <a:xfrm>
            <a:off x="7284778" y="555760"/>
            <a:ext cx="4567759" cy="2031325"/>
          </a:xfrm>
          <a:prstGeom prst="rect">
            <a:avLst/>
          </a:prstGeom>
          <a:noFill/>
        </p:spPr>
        <p:txBody>
          <a:bodyPr wrap="square">
            <a:spAutoFit/>
          </a:bodyPr>
          <a:lstStyle/>
          <a:p>
            <a:pPr marL="0" lvl="1" indent="0" algn="just">
              <a:buNone/>
            </a:pPr>
            <a:r>
              <a:rPr lang="en-US" sz="1800" dirty="0"/>
              <a:t>“A real team effort”, </a:t>
            </a:r>
            <a:r>
              <a:rPr lang="en-US" sz="1200" dirty="0"/>
              <a:t>By taking the </a:t>
            </a:r>
            <a:r>
              <a:rPr lang="en-US" sz="1200" dirty="0">
                <a:solidFill>
                  <a:schemeClr val="tx1"/>
                </a:solidFill>
              </a:rPr>
              <a:t>challenge of extending Document and Reporting Compliance for Vietnam and working together as unique team between the Consulting team of Origen, IT BA of Nu Skin and the local third partly integrator were able to complete the project in the time and manner required by loca</a:t>
            </a:r>
            <a:r>
              <a:rPr lang="en-US" sz="1200" dirty="0"/>
              <a:t>l </a:t>
            </a:r>
            <a:r>
              <a:rPr lang="en-US" sz="1200" dirty="0">
                <a:solidFill>
                  <a:schemeClr val="tx1"/>
                </a:solidFill>
              </a:rPr>
              <a:t>regulation to start issuing electronic invoices starting in </a:t>
            </a:r>
            <a:r>
              <a:rPr lang="en-US" sz="1200" dirty="0"/>
              <a:t>July 2</a:t>
            </a:r>
            <a:r>
              <a:rPr lang="en-US" sz="1200" dirty="0">
                <a:solidFill>
                  <a:schemeClr val="tx1"/>
                </a:solidFill>
              </a:rPr>
              <a:t>022.” </a:t>
            </a:r>
            <a:endParaRPr lang="en-US" sz="1200" dirty="0"/>
          </a:p>
          <a:p>
            <a:pPr marL="0" lvl="1" indent="0" algn="just">
              <a:buNone/>
            </a:pPr>
            <a:endParaRPr lang="en-US" sz="1200" i="1" dirty="0"/>
          </a:p>
          <a:p>
            <a:pPr marL="0" lvl="1" indent="0" algn="just">
              <a:buNone/>
            </a:pPr>
            <a:r>
              <a:rPr lang="en-US" sz="1200" i="1" dirty="0"/>
              <a:t>Gustavo Colamussi, SAP LATAM Localization Mgr., Origen Technologies</a:t>
            </a:r>
          </a:p>
        </p:txBody>
      </p:sp>
      <p:pic>
        <p:nvPicPr>
          <p:cNvPr id="36" name="Imagem 6">
            <a:extLst>
              <a:ext uri="{FF2B5EF4-FFF2-40B4-BE49-F238E27FC236}">
                <a16:creationId xmlns:a16="http://schemas.microsoft.com/office/drawing/2014/main" id="{DFABF72E-B2CF-C8BC-2EBB-A6EC45D27D9A}"/>
              </a:ext>
            </a:extLst>
          </p:cNvPr>
          <p:cNvPicPr>
            <a:picLocks noChangeAspect="1"/>
          </p:cNvPicPr>
          <p:nvPr/>
        </p:nvPicPr>
        <p:blipFill>
          <a:blip r:embed="rId6"/>
          <a:srcRect/>
          <a:stretch>
            <a:fillRect/>
          </a:stretch>
        </p:blipFill>
        <p:spPr bwMode="auto">
          <a:xfrm>
            <a:off x="10106359" y="3033997"/>
            <a:ext cx="1466850" cy="333375"/>
          </a:xfrm>
          <a:prstGeom prst="rect">
            <a:avLst/>
          </a:prstGeom>
          <a:noFill/>
          <a:ln w="9525">
            <a:noFill/>
            <a:miter lim="800000"/>
            <a:headEnd/>
            <a:tailEnd/>
          </a:ln>
        </p:spPr>
      </p:pic>
      <p:sp>
        <p:nvSpPr>
          <p:cNvPr id="37" name="Text Placeholder 3">
            <a:extLst>
              <a:ext uri="{FF2B5EF4-FFF2-40B4-BE49-F238E27FC236}">
                <a16:creationId xmlns:a16="http://schemas.microsoft.com/office/drawing/2014/main" id="{CDA79375-B128-6FBD-3E07-9AD166E95FFF}"/>
              </a:ext>
            </a:extLst>
          </p:cNvPr>
          <p:cNvSpPr txBox="1">
            <a:spLocks/>
          </p:cNvSpPr>
          <p:nvPr/>
        </p:nvSpPr>
        <p:spPr bwMode="black">
          <a:xfrm>
            <a:off x="503998" y="1382602"/>
            <a:ext cx="6117718" cy="4025312"/>
          </a:xfrm>
          <a:prstGeom prst="rect">
            <a:avLst/>
          </a:prstGeom>
        </p:spPr>
        <p:txBody>
          <a:bodyPr vert="horz" lIns="0" tIns="0" rIns="0" bIns="0" rtlCol="0">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kern="1200">
                <a:solidFill>
                  <a:schemeClr val="tx1"/>
                </a:solidFill>
                <a:latin typeface="+mn-lt"/>
                <a:ea typeface="+mn-ea"/>
                <a:cs typeface="+mn-cs"/>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algn="just">
              <a:buNone/>
            </a:pPr>
            <a:r>
              <a:rPr lang="en-US" b="1" dirty="0"/>
              <a:t>About and Why Vietnam electronic invoice solution in SAP</a:t>
            </a:r>
          </a:p>
          <a:p>
            <a:pPr marL="0" lvl="1" indent="0" algn="just">
              <a:buNone/>
            </a:pPr>
            <a:endParaRPr lang="en-US" dirty="0"/>
          </a:p>
          <a:p>
            <a:pPr lvl="1" algn="just"/>
            <a:r>
              <a:rPr lang="en-US" dirty="0"/>
              <a:t>Automated and real-time end-to-end communication between SAP </a:t>
            </a:r>
            <a:r>
              <a:rPr lang="en-GB" dirty="0"/>
              <a:t>S/4HANA and Vietnam third party </a:t>
            </a:r>
            <a:r>
              <a:rPr lang="en-US" dirty="0"/>
              <a:t>integrator. </a:t>
            </a:r>
          </a:p>
          <a:p>
            <a:pPr lvl="1" algn="just"/>
            <a:endParaRPr lang="en-US" dirty="0"/>
          </a:p>
          <a:p>
            <a:pPr lvl="1" algn="just"/>
            <a:r>
              <a:rPr lang="en-US" dirty="0"/>
              <a:t>Through </a:t>
            </a:r>
            <a:r>
              <a:rPr lang="en-GB" dirty="0"/>
              <a:t>SAP Integration Suite the third-party local integrator will receive, validate, and approve electronic invoices on behalf </a:t>
            </a:r>
            <a:r>
              <a:rPr lang="en-US" dirty="0"/>
              <a:t>of the General Department of Taxation (GDT) of Vietnam.  </a:t>
            </a:r>
          </a:p>
          <a:p>
            <a:pPr lvl="1" algn="just"/>
            <a:endParaRPr lang="en-US" dirty="0"/>
          </a:p>
          <a:p>
            <a:pPr lvl="1" algn="just"/>
            <a:r>
              <a:rPr lang="en-US" dirty="0"/>
              <a:t>Once the electronic invoices are approved, the approval authorization electronic code (CQT code) returns to SAP and updates the electronic invoice cockpit / monitor within SAP Document and Reporting Compliance, Once the approval status is updated the electronic invoice is send automatically by e-mail to the recipient.</a:t>
            </a:r>
          </a:p>
          <a:p>
            <a:pPr lvl="1" algn="just"/>
            <a:endParaRPr lang="en-US" dirty="0"/>
          </a:p>
          <a:p>
            <a:pPr lvl="1" algn="just"/>
            <a:r>
              <a:rPr lang="en-US" dirty="0"/>
              <a:t>Using the rapid extensibility option for SAP Document and Reporting Compliance, electronic invoice for Vietnam is a partner transparent solution following the same architecture as other standard country Document and Reporting Compliance solution offerings.</a:t>
            </a:r>
          </a:p>
          <a:p>
            <a:pPr marL="0" lvl="1" indent="0" algn="just">
              <a:buNone/>
            </a:pPr>
            <a:endParaRPr lang="en-US" dirty="0"/>
          </a:p>
          <a:p>
            <a:pPr marL="0" lvl="1" indent="0" algn="just">
              <a:buNone/>
            </a:pPr>
            <a:endParaRPr lang="en-US" dirty="0"/>
          </a:p>
        </p:txBody>
      </p:sp>
      <p:pic>
        <p:nvPicPr>
          <p:cNvPr id="2" name="Imagen 1">
            <a:extLst>
              <a:ext uri="{FF2B5EF4-FFF2-40B4-BE49-F238E27FC236}">
                <a16:creationId xmlns:a16="http://schemas.microsoft.com/office/drawing/2014/main" id="{05C53FC5-CD3D-A8F8-E671-1F4115721A6F}"/>
              </a:ext>
            </a:extLst>
          </p:cNvPr>
          <p:cNvPicPr>
            <a:picLocks noChangeAspect="1"/>
          </p:cNvPicPr>
          <p:nvPr/>
        </p:nvPicPr>
        <p:blipFill>
          <a:blip r:embed="rId7"/>
          <a:stretch>
            <a:fillRect/>
          </a:stretch>
        </p:blipFill>
        <p:spPr>
          <a:xfrm>
            <a:off x="7284778" y="2841260"/>
            <a:ext cx="2140589" cy="633864"/>
          </a:xfrm>
          <a:prstGeom prst="rect">
            <a:avLst/>
          </a:prstGeom>
        </p:spPr>
      </p:pic>
      <p:sp>
        <p:nvSpPr>
          <p:cNvPr id="3" name="Title 3">
            <a:extLst>
              <a:ext uri="{FF2B5EF4-FFF2-40B4-BE49-F238E27FC236}">
                <a16:creationId xmlns:a16="http://schemas.microsoft.com/office/drawing/2014/main" id="{E0DAFF94-BBDB-5F7B-EFF7-B761A8A48957}"/>
              </a:ext>
            </a:extLst>
          </p:cNvPr>
          <p:cNvSpPr>
            <a:spLocks noGrp="1"/>
          </p:cNvSpPr>
          <p:nvPr>
            <p:ph type="title"/>
          </p:nvPr>
        </p:nvSpPr>
        <p:spPr>
          <a:xfrm>
            <a:off x="504001" y="555760"/>
            <a:ext cx="7092000" cy="553998"/>
          </a:xfrm>
        </p:spPr>
        <p:txBody>
          <a:bodyPr/>
          <a:lstStyle/>
          <a:p>
            <a:r>
              <a:rPr lang="en-US" dirty="0"/>
              <a:t>Nu Skin </a:t>
            </a:r>
            <a:r>
              <a:rPr lang="en-US" dirty="0">
                <a:solidFill>
                  <a:schemeClr val="accent1"/>
                </a:solidFill>
              </a:rPr>
              <a:t>automatized its electronic invoice management processes</a:t>
            </a:r>
            <a:r>
              <a:rPr lang="en-US" dirty="0"/>
              <a:t> to enable efficiency, security and flexibility.</a:t>
            </a:r>
          </a:p>
        </p:txBody>
      </p:sp>
    </p:spTree>
    <p:extLst>
      <p:ext uri="{BB962C8B-B14F-4D97-AF65-F5344CB8AC3E}">
        <p14:creationId xmlns:p14="http://schemas.microsoft.com/office/powerpoint/2010/main" val="165221974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BTS short Template Febr 2021 EN">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_BTS_short_Master_EN" id="{ECE32A12-0952-8B49-B803-C45CC0E10CE2}" vid="{F24266C5-FC09-C448-AC42-79B2A4C5580F}"/>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15F0F9DCBF1E94796646FCF98A7C072" ma:contentTypeVersion="13" ma:contentTypeDescription="Ein neues Dokument erstellen." ma:contentTypeScope="" ma:versionID="35c4870f76107f1824caf51e384b5645">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9e6c4fb431539cf6566f50e157bdb217"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Props1.xml><?xml version="1.0" encoding="utf-8"?>
<ds:datastoreItem xmlns:ds="http://schemas.openxmlformats.org/officeDocument/2006/customXml" ds:itemID="{C4881104-BA0C-469E-820F-65EB19C18D5B}">
  <ds:schemaRefs>
    <ds:schemaRef ds:uri="http://schemas.microsoft.com/office/2006/metadata/contentType"/>
    <ds:schemaRef ds:uri="http://schemas.microsoft.com/office/2006/metadata/properties/metaAttributes"/>
    <ds:schemaRef ds:uri="http://www.w3.org/2000/xmlns/"/>
    <ds:schemaRef ds:uri="http://www.w3.org/2001/XMLSchema"/>
    <ds:schemaRef ds:uri="0e00d59e-b0d2-4e67-be34-67e465b0fbed"/>
    <ds:schemaRef ds:uri="47fc58d8-9f4b-4bc8-b278-c3cb6f29802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F3068A-F00F-4CC4-9F95-C284C1D19682}">
  <ds:schemaRefs>
    <ds:schemaRef ds:uri="http://schemas.microsoft.com/sharepoint/v3/contenttype/forms"/>
  </ds:schemaRefs>
</ds:datastoreItem>
</file>

<file path=customXml/itemProps3.xml><?xml version="1.0" encoding="utf-8"?>
<ds:datastoreItem xmlns:ds="http://schemas.openxmlformats.org/officeDocument/2006/customXml" ds:itemID="{BA692D31-9B4C-4DFA-ACD5-6283B7745DE5}">
  <ds:schemaRefs>
    <ds:schemaRef ds:uri="http://schemas.microsoft.com/office/2006/metadata/properties"/>
    <ds:schemaRef ds:uri="http://www.w3.org/2000/xmlns/"/>
    <ds:schemaRef ds:uri="47fc58d8-9f4b-4bc8-b278-c3cb6f298023"/>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NuSkin a common platform for e-invoice Regulations in multiple countries - copia</Template>
  <TotalTime>245</TotalTime>
  <Words>861</Words>
  <Application>Microsoft Macintosh PowerPoint</Application>
  <PresentationFormat>Custom</PresentationFormat>
  <Paragraphs>68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Symbol</vt:lpstr>
      <vt:lpstr>wingdings</vt:lpstr>
      <vt:lpstr>wingdings</vt:lpstr>
      <vt:lpstr>BTS short Template Febr 2021 EN</vt:lpstr>
      <vt:lpstr>Nu Skin – Using the extensibility option of SAP Document and Reporting Compliance for Vietnam</vt:lpstr>
      <vt:lpstr>Nu Skin using e-invoices and receiving process at the  Walk-in center.</vt:lpstr>
      <vt:lpstr>Nu Skin automatized its electronic invoice management processes to enable efficiency, security and flexibility.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 Skin Vietnam a common platform for e-invoice Regulations in multiple countries</dc:title>
  <dc:subject/>
  <dc:creator>Gustavo Colamussi</dc:creator>
  <cp:keywords>Oct/2021/BTS short/16:9</cp:keywords>
  <dc:description/>
  <cp:lastModifiedBy>Buson, Erika</cp:lastModifiedBy>
  <cp:revision>12</cp:revision>
  <cp:lastPrinted>2018-09-03T13:17:10Z</cp:lastPrinted>
  <dcterms:created xsi:type="dcterms:W3CDTF">2022-07-21T17:54:31Z</dcterms:created>
  <dcterms:modified xsi:type="dcterms:W3CDTF">2022-08-19T10:31:13Z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0x010100615F0F9DCBF1E94796646FCF98A7C072</vt:lpwstr>
  </property>
  <property fmtid="{D5CDD505-2E9C-101B-9397-08002B2CF9AE}" pid="4" name="ClassificationContentMarkingFooterLocations">
    <vt:lpwstr>Customer Reference Slide Template 2019 EN:7</vt:lpwstr>
  </property>
  <property fmtid="{D5CDD505-2E9C-101B-9397-08002B2CF9AE}" pid="5" name="ClassificationContentMarkingFooterText">
    <vt:lpwstr>Public</vt:lpwstr>
  </property>
</Properties>
</file>