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3" r:id="rId4"/>
  </p:sldMasterIdLst>
  <p:notesMasterIdLst>
    <p:notesMasterId r:id="rId8"/>
  </p:notesMasterIdLst>
  <p:handoutMasterIdLst>
    <p:handoutMasterId r:id="rId9"/>
  </p:handoutMasterIdLst>
  <p:sldIdLst>
    <p:sldId id="497" r:id="rId5"/>
    <p:sldId id="489" r:id="rId6"/>
    <p:sldId id="498" r:id="rId7"/>
  </p:sldIdLst>
  <p:sldSz cx="12195175" cy="6858000"/>
  <p:notesSz cx="7099300" cy="10234613"/>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pos="711" userDrawn="1">
          <p15:clr>
            <a:srgbClr val="A4A3A4"/>
          </p15:clr>
        </p15:guide>
        <p15:guide id="5" pos="2828" userDrawn="1">
          <p15:clr>
            <a:srgbClr val="A4A3A4"/>
          </p15:clr>
        </p15:guide>
        <p15:guide id="6" orient="horz" pos="142" userDrawn="1">
          <p15:clr>
            <a:srgbClr val="A4A3A4"/>
          </p15:clr>
        </p15:guide>
        <p15:guide id="7" orient="horz" pos="2156" userDrawn="1">
          <p15:clr>
            <a:srgbClr val="A4A3A4"/>
          </p15:clr>
        </p15:guide>
        <p15:guide id="8" orient="horz" pos="2319"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F1C0BA-99A4-0A87-1D64-2BCCB8ABF5DE}" name="Buson, Erika" initials="BE" userId="S::erika.buson@sap.com::82c23f3f-1f76-4fe0-9754-bb9fcfffbce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ostka, Leah (external - Service)" initials="KL(-S" lastIdx="4" clrIdx="0">
    <p:extLst>
      <p:ext uri="{19B8F6BF-5375-455C-9EA6-DF929625EA0E}">
        <p15:presenceInfo xmlns:p15="http://schemas.microsoft.com/office/powerpoint/2012/main" userId="S-1-5-21-74642-3284969411-2123768488-101508" providerId="AD"/>
      </p:ext>
    </p:extLst>
  </p:cmAuthor>
  <p:cmAuthor id="2" name="Mawhinney, Jayne (external - Service)" initials="MJ(-S" lastIdx="4" clrIdx="1">
    <p:extLst>
      <p:ext uri="{19B8F6BF-5375-455C-9EA6-DF929625EA0E}">
        <p15:presenceInfo xmlns:p15="http://schemas.microsoft.com/office/powerpoint/2012/main" userId="S-1-5-21-74642-3284969411-2123768488-149965" providerId="AD"/>
      </p:ext>
    </p:extLst>
  </p:cmAuthor>
  <p:cmAuthor id="3" name="Mucciarelli, Meghan (external - Service)" initials="MM(-S" lastIdx="2" clrIdx="2">
    <p:extLst>
      <p:ext uri="{19B8F6BF-5375-455C-9EA6-DF929625EA0E}">
        <p15:presenceInfo xmlns:p15="http://schemas.microsoft.com/office/powerpoint/2012/main" userId="S-1-5-21-74642-3284969411-2123768488-154652" providerId="AD"/>
      </p:ext>
    </p:extLst>
  </p:cmAuthor>
  <p:cmAuthor id="4" name="Lehmann, Sonja" initials="LS" lastIdx="10" clrIdx="3">
    <p:extLst>
      <p:ext uri="{19B8F6BF-5375-455C-9EA6-DF929625EA0E}">
        <p15:presenceInfo xmlns:p15="http://schemas.microsoft.com/office/powerpoint/2012/main" userId="S-1-5-21-74642-3284969411-2123768488-160329" providerId="AD"/>
      </p:ext>
    </p:extLst>
  </p:cmAuthor>
  <p:cmAuthor id="5" name="Mucciarelli, Meghan (external - Service)" initials="MM(-S [2]" lastIdx="6" clrIdx="4">
    <p:extLst>
      <p:ext uri="{19B8F6BF-5375-455C-9EA6-DF929625EA0E}">
        <p15:presenceInfo xmlns:p15="http://schemas.microsoft.com/office/powerpoint/2012/main" userId="S::meghan.mucciarelli@sap.com::ec97fc9b-5e2a-47fd-9e15-d6a4f16f7ed4" providerId="AD"/>
      </p:ext>
    </p:extLst>
  </p:cmAuthor>
  <p:cmAuthor id="6" name="Dressel-Wagner, Jana" initials="DJ" lastIdx="1" clrIdx="5">
    <p:extLst>
      <p:ext uri="{19B8F6BF-5375-455C-9EA6-DF929625EA0E}">
        <p15:presenceInfo xmlns:p15="http://schemas.microsoft.com/office/powerpoint/2012/main" userId="S::jana.dressel-wagner@sap.com::bf1ca417-fd88-4a1a-b211-72fac3cf92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99"/>
    <a:srgbClr val="0F46A7"/>
    <a:srgbClr val="970A82"/>
    <a:srgbClr val="FFFFFF"/>
    <a:srgbClr val="FEE3A1"/>
    <a:srgbClr val="FFF1D0"/>
    <a:srgbClr val="FFF8E7"/>
    <a:srgbClr val="FECE59"/>
    <a:srgbClr val="0032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79" autoAdjust="0"/>
    <p:restoredTop sz="95878" autoAdjust="0"/>
  </p:normalViewPr>
  <p:slideViewPr>
    <p:cSldViewPr snapToGrid="0">
      <p:cViewPr varScale="1">
        <p:scale>
          <a:sx n="107" d="100"/>
          <a:sy n="107" d="100"/>
        </p:scale>
        <p:origin x="1074" y="108"/>
      </p:cViewPr>
      <p:guideLst>
        <p:guide pos="711"/>
        <p:guide pos="2828"/>
        <p:guide orient="horz" pos="142"/>
        <p:guide orient="horz" pos="2156"/>
        <p:guide orient="horz" pos="2319"/>
      </p:guideLst>
    </p:cSldViewPr>
  </p:slideViewPr>
  <p:outlineViewPr>
    <p:cViewPr>
      <p:scale>
        <a:sx n="33" d="100"/>
        <a:sy n="33" d="100"/>
      </p:scale>
      <p:origin x="0" y="-21280"/>
    </p:cViewPr>
  </p:outlineViewPr>
  <p:notesTextViewPr>
    <p:cViewPr>
      <p:scale>
        <a:sx n="1" d="1"/>
        <a:sy n="1" d="1"/>
      </p:scale>
      <p:origin x="0" y="0"/>
    </p:cViewPr>
  </p:notesTextViewPr>
  <p:notesViewPr>
    <p:cSldViewPr snapToGrid="0">
      <p:cViewPr>
        <p:scale>
          <a:sx n="1" d="2"/>
          <a:sy n="1" d="2"/>
        </p:scale>
        <p:origin x="0" y="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2011469" y="9721106"/>
            <a:ext cx="3076363" cy="511731"/>
          </a:xfrm>
          <a:prstGeom prst="rect">
            <a:avLst/>
          </a:prstGeom>
        </p:spPr>
        <p:txBody>
          <a:bodyPr vert="horz" lIns="99048" tIns="49524" rIns="99048" bIns="49524" rtlCol="0" anchor="b"/>
          <a:lstStyle>
            <a:lvl1pPr algn="r">
              <a:defRPr sz="1300"/>
            </a:lvl1pPr>
          </a:lstStyle>
          <a:p>
            <a:pPr algn="ctr"/>
            <a:fld id="{47855BD9-AF71-426C-9B9B-B0E52B88852E}" type="slidenum">
              <a:rPr lang="de-DE" sz="1100"/>
              <a:pPr algn="ctr"/>
              <a:t>‹Nº›</a:t>
            </a:fld>
            <a:endParaRPr lang="de-DE" sz="110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23850" y="685800"/>
            <a:ext cx="6451600" cy="3629025"/>
          </a:xfrm>
          <a:prstGeom prst="rect">
            <a:avLst/>
          </a:prstGeom>
          <a:noFill/>
          <a:ln w="12700">
            <a:solidFill>
              <a:prstClr val="black"/>
            </a:solidFill>
          </a:ln>
        </p:spPr>
        <p:txBody>
          <a:bodyPr vert="horz" lIns="99048" tIns="49524" rIns="99048" bIns="49524" rtlCol="0" anchor="ctr"/>
          <a:lstStyle/>
          <a:p>
            <a:endParaRPr lang="de-DE"/>
          </a:p>
        </p:txBody>
      </p:sp>
      <p:sp>
        <p:nvSpPr>
          <p:cNvPr id="5" name="Notes Placeholder 4"/>
          <p:cNvSpPr>
            <a:spLocks noGrp="1"/>
          </p:cNvSpPr>
          <p:nvPr>
            <p:ph type="body" sz="quarter" idx="3"/>
          </p:nvPr>
        </p:nvSpPr>
        <p:spPr>
          <a:xfrm>
            <a:off x="568317" y="4611577"/>
            <a:ext cx="5962667" cy="51078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p:txBody>
      </p:sp>
      <p:sp>
        <p:nvSpPr>
          <p:cNvPr id="7" name="Slide Number Placeholder 6"/>
          <p:cNvSpPr>
            <a:spLocks noGrp="1"/>
          </p:cNvSpPr>
          <p:nvPr>
            <p:ph type="sldNum" sz="quarter" idx="5"/>
          </p:nvPr>
        </p:nvSpPr>
        <p:spPr>
          <a:xfrm>
            <a:off x="3061573" y="10001494"/>
            <a:ext cx="976155" cy="229851"/>
          </a:xfrm>
          <a:prstGeom prst="rect">
            <a:avLst/>
          </a:prstGeom>
        </p:spPr>
        <p:txBody>
          <a:bodyPr vert="horz" lIns="99048" tIns="49524" rIns="99048" bIns="49524" rtlCol="0" anchor="b"/>
          <a:lstStyle>
            <a:lvl1pPr algn="ctr">
              <a:defRPr sz="900"/>
            </a:lvl1pPr>
          </a:lstStyle>
          <a:p>
            <a:fld id="{7D8C2C35-2B8A-446E-BEC0-FD36716C29AC}" type="slidenum">
              <a:rPr lang="de-DE" smtClean="0"/>
              <a:pPr/>
              <a:t>‹Nº›</a:t>
            </a:fld>
            <a:endParaRPr lang="de-DE"/>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en-US" smtClean="0"/>
              <a:pPr/>
              <a:t>1</a:t>
            </a:fld>
            <a:endParaRPr lang="en-US"/>
          </a:p>
        </p:txBody>
      </p:sp>
    </p:spTree>
    <p:extLst>
      <p:ext uri="{BB962C8B-B14F-4D97-AF65-F5344CB8AC3E}">
        <p14:creationId xmlns:p14="http://schemas.microsoft.com/office/powerpoint/2010/main" val="1346070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2</a:t>
            </a:fld>
            <a:endParaRPr lang="en-US"/>
          </a:p>
        </p:txBody>
      </p:sp>
    </p:spTree>
    <p:extLst>
      <p:ext uri="{BB962C8B-B14F-4D97-AF65-F5344CB8AC3E}">
        <p14:creationId xmlns:p14="http://schemas.microsoft.com/office/powerpoint/2010/main" val="376874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3</a:t>
            </a:fld>
            <a:endParaRPr lang="en-US"/>
          </a:p>
        </p:txBody>
      </p:sp>
    </p:spTree>
    <p:extLst>
      <p:ext uri="{BB962C8B-B14F-4D97-AF65-F5344CB8AC3E}">
        <p14:creationId xmlns:p14="http://schemas.microsoft.com/office/powerpoint/2010/main" val="2887289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TS short - 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191663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TS short  - white">
    <p:bg>
      <p:bgPr>
        <a:solidFill>
          <a:schemeClr val="bg1"/>
        </a:solidFill>
        <a:effectLst/>
      </p:bgPr>
    </p:bg>
    <p:spTree>
      <p:nvGrpSpPr>
        <p:cNvPr id="1" name=""/>
        <p:cNvGrpSpPr/>
        <p:nvPr/>
      </p:nvGrpSpPr>
      <p:grpSpPr>
        <a:xfrm>
          <a:off x="0" y="0"/>
          <a:ext cx="0" cy="0"/>
          <a:chOff x="0" y="0"/>
          <a:chExt cx="0" cy="0"/>
        </a:xfrm>
      </p:grpSpPr>
      <p:pic>
        <p:nvPicPr>
          <p:cNvPr id="27" name="SAP Logo">
            <a:extLst>
              <a:ext uri="{FF2B5EF4-FFF2-40B4-BE49-F238E27FC236}">
                <a16:creationId xmlns:a16="http://schemas.microsoft.com/office/drawing/2014/main" id="{D4BB54DC-F77C-4090-987C-BC7FCFCFF80D}"/>
              </a:ext>
            </a:extLst>
          </p:cNvPr>
          <p:cNvPicPr>
            <a:picLocks noChangeAspect="1"/>
          </p:cNvPicPr>
          <p:nvPr userDrawn="1"/>
        </p:nvPicPr>
        <p:blipFill>
          <a:blip r:embed="rId2"/>
          <a:srcRect/>
          <a:stretch/>
        </p:blipFill>
        <p:spPr>
          <a:xfrm>
            <a:off x="9727541" y="5987572"/>
            <a:ext cx="1963635"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tx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tx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tx1"/>
                </a:solidFill>
              </a:defRPr>
            </a:lvl1pPr>
            <a:lvl2pPr marL="0" indent="0">
              <a:spcBef>
                <a:spcPts val="600"/>
              </a:spcBef>
              <a:buNone/>
              <a:defRPr sz="9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206061020"/>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userDrawn="1">
          <p15:clr>
            <a:srgbClr val="FBAE40"/>
          </p15:clr>
        </p15:guide>
        <p15:guide id="6" orient="horz" pos="3339" userDrawn="1">
          <p15:clr>
            <a:srgbClr val="FBAE40"/>
          </p15:clr>
        </p15:guide>
        <p15:guide id="7" orient="horz" pos="902">
          <p15:clr>
            <a:srgbClr val="FBAE40"/>
          </p15:clr>
        </p15:guide>
        <p15:guide id="8" pos="736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TS short - black">
    <p:bg>
      <p:bgPr>
        <a:solidFill>
          <a:schemeClr val="tx1"/>
        </a:solidFill>
        <a:effectLst/>
      </p:bgPr>
    </p:bg>
    <p:spTree>
      <p:nvGrpSpPr>
        <p:cNvPr id="1" name=""/>
        <p:cNvGrpSpPr/>
        <p:nvPr/>
      </p:nvGrpSpPr>
      <p:grpSpPr>
        <a:xfrm>
          <a:off x="0" y="0"/>
          <a:ext cx="0" cy="0"/>
          <a:chOff x="0" y="0"/>
          <a:chExt cx="0" cy="0"/>
        </a:xfrm>
      </p:grpSpPr>
      <p:pic>
        <p:nvPicPr>
          <p:cNvPr id="19" name="SAP Logo">
            <a:extLst>
              <a:ext uri="{FF2B5EF4-FFF2-40B4-BE49-F238E27FC236}">
                <a16:creationId xmlns:a16="http://schemas.microsoft.com/office/drawing/2014/main" id="{E2CF24E5-571C-46FB-8F0C-A8CE9F995B92}"/>
              </a:ext>
            </a:extLst>
          </p:cNvPr>
          <p:cNvPicPr>
            <a:picLocks noChangeAspect="1"/>
          </p:cNvPicPr>
          <p:nvPr userDrawn="1"/>
        </p:nvPicPr>
        <p:blipFill>
          <a:blip r:embed="rId2"/>
          <a:srcRect/>
          <a:stretch/>
        </p:blipFill>
        <p:spPr>
          <a:xfrm>
            <a:off x="9727540" y="5987572"/>
            <a:ext cx="1963636"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bg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bg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bg1"/>
                </a:solidFill>
              </a:defRPr>
            </a:lvl1pPr>
            <a:lvl2pPr marL="0" indent="0">
              <a:spcBef>
                <a:spcPts val="600"/>
              </a:spcBef>
              <a:buNone/>
              <a:defRPr sz="9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60723815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age1_white: Customer business challenge">
    <p:bg>
      <p:bgPr>
        <a:solidFill>
          <a:schemeClr val="bg1"/>
        </a:solidFill>
        <a:effectLst/>
      </p:bgPr>
    </p:bg>
    <p:spTree>
      <p:nvGrpSpPr>
        <p:cNvPr id="1" name=""/>
        <p:cNvGrpSpPr/>
        <p:nvPr/>
      </p:nvGrpSpPr>
      <p:grpSpPr>
        <a:xfrm>
          <a:off x="0" y="0"/>
          <a:ext cx="0" cy="0"/>
          <a:chOff x="0" y="0"/>
          <a:chExt cx="0" cy="0"/>
        </a:xfrm>
      </p:grpSpPr>
      <p:pic>
        <p:nvPicPr>
          <p:cNvPr id="8" name="SAP Logo">
            <a:extLst>
              <a:ext uri="{FF2B5EF4-FFF2-40B4-BE49-F238E27FC236}">
                <a16:creationId xmlns:a16="http://schemas.microsoft.com/office/drawing/2014/main" id="{44CB7750-D935-403D-A8AE-19A26140C16F}"/>
              </a:ext>
            </a:extLst>
          </p:cNvPr>
          <p:cNvPicPr>
            <a:picLocks noChangeAspect="1"/>
          </p:cNvPicPr>
          <p:nvPr userDrawn="1"/>
        </p:nvPicPr>
        <p:blipFill>
          <a:blip r:embed="rId2"/>
          <a:srcRect/>
          <a:stretch/>
        </p:blipFill>
        <p:spPr>
          <a:xfrm>
            <a:off x="5634140" y="5987572"/>
            <a:ext cx="1963635" cy="355695"/>
          </a:xfrm>
          <a:prstGeom prst="rect">
            <a:avLst/>
          </a:prstGeom>
        </p:spPr>
      </p:pic>
      <p:sp>
        <p:nvSpPr>
          <p:cNvPr id="5" name="Picture Placeholder 1/3 right"/>
          <p:cNvSpPr>
            <a:spLocks noGrp="1"/>
          </p:cNvSpPr>
          <p:nvPr>
            <p:ph type="pic" sz="quarter" idx="10" hasCustomPrompt="1"/>
          </p:nvPr>
        </p:nvSpPr>
        <p:spPr bwMode="gray">
          <a:xfrm>
            <a:off x="8127175" y="0"/>
            <a:ext cx="4068000" cy="6858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p>
        </p:txBody>
      </p:sp>
      <p:sp>
        <p:nvSpPr>
          <p:cNvPr id="7" name="Text Placeholder"/>
          <p:cNvSpPr>
            <a:spLocks noGrp="1"/>
          </p:cNvSpPr>
          <p:nvPr>
            <p:ph type="body" sz="quarter" idx="11" hasCustomPrompt="1"/>
          </p:nvPr>
        </p:nvSpPr>
        <p:spPr bwMode="black">
          <a:xfrm>
            <a:off x="503999" y="3206974"/>
            <a:ext cx="7092000" cy="2448000"/>
          </a:xfrm>
        </p:spPr>
        <p:txBody>
          <a:bodyPr>
            <a:noAutofit/>
          </a:bodyPr>
          <a:lstStyle>
            <a:lvl1pPr>
              <a:defRPr sz="2200" b="1">
                <a:solidFill>
                  <a:schemeClr val="tx1"/>
                </a:solidFill>
              </a:defRPr>
            </a:lvl1pPr>
            <a:lvl2pPr marL="0" indent="0">
              <a:spcBef>
                <a:spcPts val="1200"/>
              </a:spcBef>
              <a:buNone/>
              <a:defRPr sz="1400">
                <a:solidFill>
                  <a:schemeClr val="tx1"/>
                </a:solidFill>
              </a:defRPr>
            </a:lvl2pPr>
            <a:lvl3pPr marL="144000" indent="-144000">
              <a:spcBef>
                <a:spcPts val="400"/>
              </a:spcBef>
              <a:buClr>
                <a:schemeClr val="tx1"/>
              </a:buClr>
              <a:buFont typeface="Arial" panose="020B0604020202020204" pitchFamily="34" charset="0"/>
              <a:buChar char="•"/>
              <a:defRPr sz="1400">
                <a:solidFill>
                  <a:schemeClr val="tx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err="1"/>
              <a:t>Subheadline</a:t>
            </a:r>
            <a:endParaRPr lang="en-US" noProof="0"/>
          </a:p>
          <a:p>
            <a:pPr lvl="1"/>
            <a:r>
              <a:rPr lang="en-US"/>
              <a:t>Body copy</a:t>
            </a:r>
          </a:p>
          <a:p>
            <a:pPr lvl="2"/>
            <a:r>
              <a:rPr lang="en-US"/>
              <a:t>Bullet copy</a:t>
            </a:r>
          </a:p>
        </p:txBody>
      </p:sp>
      <p:sp>
        <p:nvSpPr>
          <p:cNvPr id="3" name="Title"/>
          <p:cNvSpPr>
            <a:spLocks noGrp="1"/>
          </p:cNvSpPr>
          <p:nvPr>
            <p:ph type="title" hasCustomPrompt="1"/>
          </p:nvPr>
        </p:nvSpPr>
        <p:spPr>
          <a:xfrm>
            <a:off x="504001" y="1151642"/>
            <a:ext cx="7092000" cy="1477328"/>
          </a:xfrm>
        </p:spPr>
        <p:txBody>
          <a:bodyPr>
            <a:noAutofit/>
          </a:bodyPr>
          <a:lstStyle>
            <a:lvl1pPr>
              <a:defRPr sz="3200">
                <a:solidFill>
                  <a:schemeClr val="tx1"/>
                </a:solidFill>
              </a:defRPr>
            </a:lvl1pPr>
          </a:lstStyle>
          <a:p>
            <a:pPr lvl="0"/>
            <a:r>
              <a:rPr lang="en-US"/>
              <a:t>Title runs here and here and here</a:t>
            </a:r>
            <a:br>
              <a:rPr lang="en-US"/>
            </a:br>
            <a:r>
              <a:rPr lang="en-US"/>
              <a:t>and here and here and here and here and here</a:t>
            </a:r>
            <a:br>
              <a:rPr lang="en-US"/>
            </a:br>
            <a:endParaRPr lang="en-US"/>
          </a:p>
        </p:txBody>
      </p:sp>
      <p:sp>
        <p:nvSpPr>
          <p:cNvPr id="15" name="object 13">
            <a:extLst>
              <a:ext uri="{FF2B5EF4-FFF2-40B4-BE49-F238E27FC236}">
                <a16:creationId xmlns:a16="http://schemas.microsoft.com/office/drawing/2014/main" id="{0C78AFEE-4239-449E-8F79-8507C908FC6B}"/>
              </a:ext>
            </a:extLst>
          </p:cNvPr>
          <p:cNvSpPr/>
          <p:nvPr userDrawn="1"/>
        </p:nvSpPr>
        <p:spPr>
          <a:xfrm>
            <a:off x="504001" y="2869184"/>
            <a:ext cx="2808000" cy="0"/>
          </a:xfrm>
          <a:custGeom>
            <a:avLst/>
            <a:gdLst/>
            <a:ahLst/>
            <a:cxnLst/>
            <a:rect l="l" t="t" r="r" b="b"/>
            <a:pathLst>
              <a:path w="20104100">
                <a:moveTo>
                  <a:pt x="0" y="0"/>
                </a:moveTo>
                <a:lnTo>
                  <a:pt x="20104099" y="0"/>
                </a:lnTo>
              </a:path>
            </a:pathLst>
          </a:custGeom>
          <a:ln w="12700">
            <a:solidFill>
              <a:schemeClr val="accent1"/>
            </a:solidFill>
          </a:ln>
          <a:effectLst/>
        </p:spPr>
        <p:txBody>
          <a:bodyPr wrap="square" lIns="0" tIns="0" rIns="0" bIns="0" rtlCol="0"/>
          <a:lstStyle/>
          <a:p>
            <a:endParaRPr sz="662"/>
          </a:p>
        </p:txBody>
      </p:sp>
      <p:sp>
        <p:nvSpPr>
          <p:cNvPr id="9" name="Classification">
            <a:extLst>
              <a:ext uri="{FF2B5EF4-FFF2-40B4-BE49-F238E27FC236}">
                <a16:creationId xmlns:a16="http://schemas.microsoft.com/office/drawing/2014/main" id="{175913ED-894D-2B40-AEA7-9D07901B3B41}"/>
              </a:ext>
            </a:extLst>
          </p:cNvPr>
          <p:cNvSpPr txBox="1"/>
          <p:nvPr userDrawn="1"/>
        </p:nvSpPr>
        <p:spPr>
          <a:xfrm>
            <a:off x="6701424" y="198438"/>
            <a:ext cx="894575" cy="243078"/>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marL="0" marR="0" lvl="0" indent="0" algn="r" defTabSz="914400" eaLnBrk="1" fontAlgn="auto" latinLnBrk="0" hangingPunct="1">
              <a:lnSpc>
                <a:spcPct val="100000"/>
              </a:lnSpc>
              <a:spcBef>
                <a:spcPts val="0"/>
              </a:spcBef>
              <a:spcAft>
                <a:spcPts val="0"/>
              </a:spcAft>
              <a:buClr>
                <a:srgbClr val="F0AB00"/>
              </a:buClr>
              <a:buSzPct val="80000"/>
              <a:buFontTx/>
              <a:buNone/>
              <a:tabLst/>
              <a:defRPr/>
            </a:pPr>
            <a:r>
              <a:rPr kumimoji="0" lang="en-US" sz="900" b="0" i="0" u="none" strike="noStrike" kern="0" cap="none" spc="0" normalizeH="0" baseline="0" noProof="0">
                <a:ln>
                  <a:noFill/>
                </a:ln>
                <a:solidFill>
                  <a:schemeClr val="tx1"/>
                </a:solidFill>
                <a:effectLst/>
                <a:uLnTx/>
                <a:uFillTx/>
                <a:latin typeface="Arial"/>
              </a:rPr>
              <a:t>PUBLIC</a:t>
            </a:r>
          </a:p>
        </p:txBody>
      </p:sp>
    </p:spTree>
    <p:extLst>
      <p:ext uri="{BB962C8B-B14F-4D97-AF65-F5344CB8AC3E}">
        <p14:creationId xmlns:p14="http://schemas.microsoft.com/office/powerpoint/2010/main" val="172905002"/>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17">
          <p15:clr>
            <a:srgbClr val="FBAE40"/>
          </p15:clr>
        </p15:guide>
        <p15:guide id="7" orient="horz" pos="725">
          <p15:clr>
            <a:srgbClr val="FBAE40"/>
          </p15:clr>
        </p15:guide>
        <p15:guide id="8" orient="horz" pos="20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p:cNvSpPr>
            <a:spLocks noGrp="1"/>
          </p:cNvSpPr>
          <p:nvPr userDrawn="1">
            <p:ph type="body" idx="1"/>
          </p:nvPr>
        </p:nvSpPr>
        <p:spPr bwMode="black">
          <a:xfrm>
            <a:off x="504001" y="1620000"/>
            <a:ext cx="11186476" cy="4716000"/>
          </a:xfrm>
          <a:prstGeom prst="rect">
            <a:avLst/>
          </a:prstGeom>
        </p:spPr>
        <p:txBody>
          <a:bodyPr vert="horz" lIns="0" tIns="0" rIns="0" bIns="0" rtlCol="0">
            <a:normAutofit/>
          </a:bodyPr>
          <a:lstStyle/>
          <a:p>
            <a:pPr lvl="0"/>
            <a:r>
              <a:rPr lang="en-US" noProof="0"/>
              <a:t>First level</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itle Placeholder"/>
          <p:cNvSpPr>
            <a:spLocks noGrp="1"/>
          </p:cNvSpPr>
          <p:nvPr userDrawn="1">
            <p:ph type="title"/>
          </p:nvPr>
        </p:nvSpPr>
        <p:spPr bwMode="black">
          <a:xfrm>
            <a:off x="504001" y="504000"/>
            <a:ext cx="11186476" cy="369332"/>
          </a:xfrm>
          <a:prstGeom prst="rect">
            <a:avLst/>
          </a:prstGeom>
        </p:spPr>
        <p:txBody>
          <a:bodyPr vert="horz" wrap="square" lIns="0" tIns="0" rIns="0" bIns="0" rtlCol="0" anchor="t" anchorCtr="0">
            <a:spAutoFit/>
          </a:bodyPr>
          <a:lstStyle/>
          <a:p>
            <a:r>
              <a:rPr lang="en-US" noProof="0"/>
              <a:t>Insert page title (sentence case)</a:t>
            </a:r>
          </a:p>
        </p:txBody>
      </p:sp>
    </p:spTree>
    <p:extLst>
      <p:ext uri="{BB962C8B-B14F-4D97-AF65-F5344CB8AC3E}">
        <p14:creationId xmlns:p14="http://schemas.microsoft.com/office/powerpoint/2010/main" val="3408294523"/>
      </p:ext>
    </p:extLst>
  </p:cSld>
  <p:clrMap bg1="lt1" tx1="dk1" bg2="lt2" tx2="dk2" accent1="accent1" accent2="accent2" accent3="accent3" accent4="accent4" accent5="accent5" accent6="accent6" hlink="hlink" folHlink="folHlink"/>
  <p:sldLayoutIdLst>
    <p:sldLayoutId id="2147483797" r:id="rId1"/>
    <p:sldLayoutId id="2147483784" r:id="rId2"/>
    <p:sldLayoutId id="2147483790" r:id="rId3"/>
    <p:sldLayoutId id="2147483791" r:id="rId4"/>
  </p:sldLayoutIdLst>
  <p:hf hd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hyperlink" Target="http://www.xyz.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hyperlink" Target="http://www.xyz.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C1170E5-6BEE-4AF6-84DE-F164A9F4C431}"/>
              </a:ext>
            </a:extLst>
          </p:cNvPr>
          <p:cNvSpPr/>
          <p:nvPr/>
        </p:nvSpPr>
        <p:spPr>
          <a:xfrm>
            <a:off x="9497174" y="6631834"/>
            <a:ext cx="2531463" cy="184666"/>
          </a:xfrm>
          <a:prstGeom prst="rect">
            <a:avLst/>
          </a:prstGeom>
        </p:spPr>
        <p:txBody>
          <a:bodyPr wrap="none">
            <a:spAutoFit/>
          </a:bodyPr>
          <a:lstStyle/>
          <a:p>
            <a:pPr marL="0" marR="0" lvl="0" indent="0" algn="r" defTabSz="1088558" eaLnBrk="1" fontAlgn="auto" latinLnBrk="0" hangingPunct="1">
              <a:lnSpc>
                <a:spcPct val="100000"/>
              </a:lnSpc>
              <a:spcBef>
                <a:spcPts val="0"/>
              </a:spcBef>
              <a:spcAft>
                <a:spcPts val="0"/>
              </a:spcAft>
              <a:buClr>
                <a:srgbClr val="999999"/>
              </a:buClr>
              <a:buSzTx/>
              <a:buFontTx/>
              <a:buNone/>
              <a:tabLst/>
              <a:defRPr/>
            </a:pPr>
            <a:r>
              <a:rPr kumimoji="0" lang="en-US" sz="600" b="0" i="0" u="none" strike="noStrike" kern="0" cap="none" spc="0" normalizeH="0" baseline="0" dirty="0">
                <a:ln>
                  <a:noFill/>
                </a:ln>
                <a:solidFill>
                  <a:schemeClr val="bg1"/>
                </a:solidFill>
                <a:effectLst/>
                <a:uLnTx/>
                <a:uFillTx/>
              </a:rPr>
              <a:t>Picture Credit | Nu Skin, Provo, United States. Used with permission.</a:t>
            </a:r>
          </a:p>
        </p:txBody>
      </p:sp>
      <p:sp>
        <p:nvSpPr>
          <p:cNvPr id="4" name="Text Placeholder 3">
            <a:extLst>
              <a:ext uri="{FF2B5EF4-FFF2-40B4-BE49-F238E27FC236}">
                <a16:creationId xmlns:a16="http://schemas.microsoft.com/office/drawing/2014/main" id="{969A71E6-E3A2-434D-8A64-1868E531B81E}"/>
              </a:ext>
            </a:extLst>
          </p:cNvPr>
          <p:cNvSpPr>
            <a:spLocks noGrp="1"/>
          </p:cNvSpPr>
          <p:nvPr>
            <p:ph type="body" sz="quarter" idx="11"/>
          </p:nvPr>
        </p:nvSpPr>
        <p:spPr>
          <a:xfrm>
            <a:off x="522000" y="2964305"/>
            <a:ext cx="7092000" cy="3252334"/>
          </a:xfrm>
        </p:spPr>
        <p:txBody>
          <a:bodyPr/>
          <a:lstStyle/>
          <a:p>
            <a:pPr lvl="1" algn="just"/>
            <a:r>
              <a:rPr lang="en-US" sz="1200" dirty="0"/>
              <a:t>When the General Department of Taxation (GDT) </a:t>
            </a:r>
            <a:r>
              <a:rPr lang="en-US" sz="1200" dirty="0">
                <a:solidFill>
                  <a:schemeClr val="tx1"/>
                </a:solidFill>
              </a:rPr>
              <a:t>in Vietnam announced the mandatory use of electronic Invoicing and Delivery Note, Shell collaborated with </a:t>
            </a:r>
            <a:r>
              <a:rPr lang="en-US" sz="1200" b="1" dirty="0">
                <a:solidFill>
                  <a:schemeClr val="tx1"/>
                </a:solidFill>
              </a:rPr>
              <a:t>Origen Technologies </a:t>
            </a:r>
            <a:r>
              <a:rPr lang="en-US" sz="1200" dirty="0">
                <a:solidFill>
                  <a:schemeClr val="tx1"/>
                </a:solidFill>
              </a:rPr>
              <a:t>to </a:t>
            </a:r>
            <a:r>
              <a:rPr lang="en-US" sz="1200" dirty="0"/>
              <a:t>deploy its </a:t>
            </a:r>
            <a:r>
              <a:rPr lang="en-US" sz="1200" dirty="0">
                <a:solidFill>
                  <a:schemeClr val="tx1"/>
                </a:solidFill>
              </a:rPr>
              <a:t>SAP Document and Reporting Compliance partner solution for Vietnam, in accordance with the timeline and requirements stipulated by local regulations. </a:t>
            </a:r>
          </a:p>
          <a:p>
            <a:pPr lvl="1" algn="just"/>
            <a:r>
              <a:rPr lang="en-US" sz="1200" b="1" dirty="0">
                <a:ea typeface="Calibri" panose="020F0502020204030204" pitchFamily="34" charset="0"/>
                <a:cs typeface="Times New Roman" panose="02020603050405020304" pitchFamily="18" charset="0"/>
              </a:rPr>
              <a:t>Shell plc </a:t>
            </a:r>
            <a:r>
              <a:rPr lang="en-US" sz="1200" dirty="0">
                <a:ea typeface="Calibri" panose="020F0502020204030204" pitchFamily="34" charset="0"/>
                <a:cs typeface="Times New Roman" panose="02020603050405020304" pitchFamily="18" charset="0"/>
              </a:rPr>
              <a:t>is a British hydrocarbons company, originally from the Netherlands, which has interests in the oil and natural gas sectors, as well as gasoline refining.</a:t>
            </a:r>
          </a:p>
          <a:p>
            <a:pPr lvl="1" algn="just"/>
            <a:r>
              <a:rPr lang="en-US" sz="1200" b="1" dirty="0">
                <a:cs typeface="Times New Roman" panose="02020603050405020304" pitchFamily="18" charset="0"/>
              </a:rPr>
              <a:t>Origen Technologies </a:t>
            </a:r>
            <a:r>
              <a:rPr lang="en-US" sz="1200" dirty="0">
                <a:cs typeface="Times New Roman" panose="02020603050405020304" pitchFamily="18" charset="0"/>
              </a:rPr>
              <a:t>– US based SAP Consulting and SI provider with extensive products and solution development capabilities in the areas of SAP Document and Reporting Compliance for e-Invoice and SAP GTS. The company focuses on helping multinational corporations (MNC’s) with their tax, legal, fiscal, foreign trade and holistic compliance needs in Brazil, Latin America, and other geographies. Origen has electronic invoicing partner solutions within the SAP eDocuments framework for countries like Argentina, Panama and Vietnam.</a:t>
            </a:r>
          </a:p>
          <a:p>
            <a:pPr lvl="1" algn="just"/>
            <a:r>
              <a:rPr lang="en-US" sz="1200" dirty="0">
                <a:cs typeface="Times New Roman" panose="02020603050405020304" pitchFamily="18" charset="0"/>
              </a:rPr>
              <a:t>SAP Globalization designed the Document and Reporting Compliance framework to support for product extensibility on new countries, ensuring compliance with local  e-invoice regulations.</a:t>
            </a:r>
          </a:p>
          <a:p>
            <a:pPr lvl="1" algn="just"/>
            <a:endParaRPr lang="en-US" sz="1200" dirty="0">
              <a:effectLst/>
              <a:ea typeface="Calibri" panose="020F0502020204030204" pitchFamily="34" charset="0"/>
              <a:cs typeface="Times New Roman" panose="02020603050405020304" pitchFamily="18" charset="0"/>
            </a:endParaRPr>
          </a:p>
          <a:p>
            <a:pPr lvl="1" algn="just"/>
            <a:endParaRPr lang="en-US" dirty="0">
              <a:solidFill>
                <a:schemeClr val="tx1"/>
              </a:solidFill>
            </a:endParaRPr>
          </a:p>
        </p:txBody>
      </p:sp>
      <p:sp>
        <p:nvSpPr>
          <p:cNvPr id="8" name="Title 7">
            <a:extLst>
              <a:ext uri="{FF2B5EF4-FFF2-40B4-BE49-F238E27FC236}">
                <a16:creationId xmlns:a16="http://schemas.microsoft.com/office/drawing/2014/main" id="{9CCD33F8-6FFA-4007-A3BB-A8CD6D9A226C}"/>
              </a:ext>
            </a:extLst>
          </p:cNvPr>
          <p:cNvSpPr>
            <a:spLocks noGrp="1"/>
          </p:cNvSpPr>
          <p:nvPr>
            <p:ph type="title"/>
          </p:nvPr>
        </p:nvSpPr>
        <p:spPr>
          <a:xfrm>
            <a:off x="522000" y="1284505"/>
            <a:ext cx="7092000" cy="1477328"/>
          </a:xfrm>
        </p:spPr>
        <p:txBody>
          <a:bodyPr/>
          <a:lstStyle/>
          <a:p>
            <a:pPr algn="ctr"/>
            <a:r>
              <a:rPr lang="en-US" sz="2500" dirty="0">
                <a:solidFill>
                  <a:schemeClr val="tx1"/>
                </a:solidFill>
              </a:rPr>
              <a:t>Shell Vietna</a:t>
            </a:r>
            <a:r>
              <a:rPr lang="en-US" sz="2500" dirty="0"/>
              <a:t>m</a:t>
            </a:r>
            <a:r>
              <a:rPr lang="en-US" sz="2500" dirty="0">
                <a:solidFill>
                  <a:schemeClr val="tx1"/>
                </a:solidFill>
              </a:rPr>
              <a:t> – adopting t</a:t>
            </a:r>
            <a:r>
              <a:rPr lang="en-US" sz="2500" dirty="0"/>
              <a:t>he Partner </a:t>
            </a:r>
            <a:r>
              <a:rPr lang="en-US" sz="2500" dirty="0">
                <a:solidFill>
                  <a:schemeClr val="tx1"/>
                </a:solidFill>
              </a:rPr>
              <a:t>package option for SAP Document and Reporting Compliance for e-Invoice and </a:t>
            </a:r>
            <a:r>
              <a:rPr lang="en-US" sz="2500" dirty="0"/>
              <a:t>e-Delivery </a:t>
            </a:r>
          </a:p>
        </p:txBody>
      </p:sp>
      <p:pic>
        <p:nvPicPr>
          <p:cNvPr id="6" name="Imagen 5" descr="Texto&#10;&#10;Descripción generada automáticamente">
            <a:extLst>
              <a:ext uri="{FF2B5EF4-FFF2-40B4-BE49-F238E27FC236}">
                <a16:creationId xmlns:a16="http://schemas.microsoft.com/office/drawing/2014/main" id="{A7452DC4-7367-E998-BF00-7E00E3B57D7F}"/>
              </a:ext>
            </a:extLst>
          </p:cNvPr>
          <p:cNvPicPr>
            <a:picLocks noChangeAspect="1"/>
          </p:cNvPicPr>
          <p:nvPr/>
        </p:nvPicPr>
        <p:blipFill>
          <a:blip r:embed="rId3"/>
          <a:stretch>
            <a:fillRect/>
          </a:stretch>
        </p:blipFill>
        <p:spPr>
          <a:xfrm>
            <a:off x="328496" y="5835191"/>
            <a:ext cx="2725956" cy="762897"/>
          </a:xfrm>
          <a:prstGeom prst="rect">
            <a:avLst/>
          </a:prstGeom>
        </p:spPr>
      </p:pic>
      <p:sp>
        <p:nvSpPr>
          <p:cNvPr id="7" name="Marcador de posición de imagen 6">
            <a:extLst>
              <a:ext uri="{FF2B5EF4-FFF2-40B4-BE49-F238E27FC236}">
                <a16:creationId xmlns:a16="http://schemas.microsoft.com/office/drawing/2014/main" id="{2469BD8A-CCC3-6A26-2155-04903CE78022}"/>
              </a:ext>
            </a:extLst>
          </p:cNvPr>
          <p:cNvSpPr>
            <a:spLocks noGrp="1"/>
          </p:cNvSpPr>
          <p:nvPr>
            <p:ph type="pic" sz="quarter" idx="10"/>
          </p:nvPr>
        </p:nvSpPr>
        <p:spPr/>
      </p:sp>
      <p:pic>
        <p:nvPicPr>
          <p:cNvPr id="10" name="Picture 16" descr="History of All Logos: All Shell Logos">
            <a:extLst>
              <a:ext uri="{FF2B5EF4-FFF2-40B4-BE49-F238E27FC236}">
                <a16:creationId xmlns:a16="http://schemas.microsoft.com/office/drawing/2014/main" id="{07B8FB53-A8D0-602D-500A-3D57FA0128E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8496" y="146043"/>
            <a:ext cx="1009650" cy="935990"/>
          </a:xfrm>
          <a:prstGeom prst="rect">
            <a:avLst/>
          </a:prstGeom>
          <a:noFill/>
          <a:ln>
            <a:noFill/>
          </a:ln>
        </p:spPr>
      </p:pic>
    </p:spTree>
    <p:extLst>
      <p:ext uri="{BB962C8B-B14F-4D97-AF65-F5344CB8AC3E}">
        <p14:creationId xmlns:p14="http://schemas.microsoft.com/office/powerpoint/2010/main" val="156135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3" name="Text Placeholder 83">
            <a:extLst>
              <a:ext uri="{FF2B5EF4-FFF2-40B4-BE49-F238E27FC236}">
                <a16:creationId xmlns:a16="http://schemas.microsoft.com/office/drawing/2014/main" id="{4CD3F30F-DE28-4A7D-9F1B-5A93637ADCB3}"/>
              </a:ext>
            </a:extLst>
          </p:cNvPr>
          <p:cNvSpPr>
            <a:spLocks noGrp="1"/>
          </p:cNvSpPr>
          <p:nvPr>
            <p:ph type="body" sz="quarter" idx="21"/>
          </p:nvPr>
        </p:nvSpPr>
        <p:spPr>
          <a:xfrm>
            <a:off x="4837952" y="5805964"/>
            <a:ext cx="2094359" cy="540000"/>
          </a:xfrm>
        </p:spPr>
        <p:txBody>
          <a:bodyPr/>
          <a:lstStyle/>
          <a:p>
            <a:r>
              <a:rPr lang="en-US" dirty="0"/>
              <a:t>Featured Solutions and Services</a:t>
            </a:r>
          </a:p>
          <a:p>
            <a:pPr lvl="1"/>
            <a:r>
              <a:rPr lang="en-US" dirty="0"/>
              <a:t>SAP </a:t>
            </a:r>
            <a:r>
              <a:rPr lang="en-GB" dirty="0"/>
              <a:t>S/4HANA </a:t>
            </a:r>
          </a:p>
          <a:p>
            <a:pPr lvl="1"/>
            <a:r>
              <a:rPr lang="en-GB" dirty="0"/>
              <a:t>SAP Document and Reporting Compliance</a:t>
            </a:r>
            <a:endParaRPr lang="en-US" dirty="0"/>
          </a:p>
        </p:txBody>
      </p:sp>
      <p:sp>
        <p:nvSpPr>
          <p:cNvPr id="30" name="Text Placeholder 79">
            <a:extLst>
              <a:ext uri="{FF2B5EF4-FFF2-40B4-BE49-F238E27FC236}">
                <a16:creationId xmlns:a16="http://schemas.microsoft.com/office/drawing/2014/main" id="{99B63A2F-DB86-4CAA-AF50-5E1E4151B32B}"/>
              </a:ext>
            </a:extLst>
          </p:cNvPr>
          <p:cNvSpPr>
            <a:spLocks noGrp="1"/>
          </p:cNvSpPr>
          <p:nvPr>
            <p:ph type="body" sz="quarter" idx="15"/>
          </p:nvPr>
        </p:nvSpPr>
        <p:spPr>
          <a:xfrm>
            <a:off x="3837010" y="5805964"/>
            <a:ext cx="853947" cy="540000"/>
          </a:xfrm>
        </p:spPr>
        <p:txBody>
          <a:bodyPr/>
          <a:lstStyle/>
          <a:p>
            <a:r>
              <a:rPr lang="en-US" dirty="0"/>
              <a:t>Employees</a:t>
            </a:r>
          </a:p>
          <a:p>
            <a:pPr lvl="1"/>
            <a:r>
              <a:rPr lang="en-US" dirty="0"/>
              <a:t>Approximate 93,000 of employees</a:t>
            </a:r>
          </a:p>
        </p:txBody>
      </p:sp>
      <p:sp>
        <p:nvSpPr>
          <p:cNvPr id="32" name="Text Placeholder 82">
            <a:extLst>
              <a:ext uri="{FF2B5EF4-FFF2-40B4-BE49-F238E27FC236}">
                <a16:creationId xmlns:a16="http://schemas.microsoft.com/office/drawing/2014/main" id="{EFE5EEE1-E46D-4C53-B787-1FAD5444705A}"/>
              </a:ext>
            </a:extLst>
          </p:cNvPr>
          <p:cNvSpPr>
            <a:spLocks noGrp="1"/>
          </p:cNvSpPr>
          <p:nvPr>
            <p:ph type="body" sz="quarter" idx="19"/>
          </p:nvPr>
        </p:nvSpPr>
        <p:spPr>
          <a:xfrm>
            <a:off x="2542591" y="5805964"/>
            <a:ext cx="1147425" cy="540000"/>
          </a:xfrm>
        </p:spPr>
        <p:txBody>
          <a:bodyPr/>
          <a:lstStyle/>
          <a:p>
            <a:r>
              <a:rPr lang="en-US" dirty="0"/>
              <a:t>Products and Services</a:t>
            </a:r>
          </a:p>
          <a:p>
            <a:pPr lvl="1"/>
            <a:r>
              <a:rPr lang="en-US" sz="800" dirty="0">
                <a:ea typeface="Calibri" panose="020F0502020204030204" pitchFamily="34" charset="0"/>
                <a:cs typeface="Times New Roman" panose="02020603050405020304" pitchFamily="18" charset="0"/>
              </a:rPr>
              <a:t>Oil and natural gas sectors, gasoline refining.</a:t>
            </a:r>
          </a:p>
        </p:txBody>
      </p:sp>
      <p:sp>
        <p:nvSpPr>
          <p:cNvPr id="29" name="Text Placeholder 78">
            <a:extLst>
              <a:ext uri="{FF2B5EF4-FFF2-40B4-BE49-F238E27FC236}">
                <a16:creationId xmlns:a16="http://schemas.microsoft.com/office/drawing/2014/main" id="{04C3EDEF-71EC-479A-BF75-CF1237E3EBB5}"/>
              </a:ext>
            </a:extLst>
          </p:cNvPr>
          <p:cNvSpPr>
            <a:spLocks noGrp="1"/>
          </p:cNvSpPr>
          <p:nvPr>
            <p:ph type="body" sz="quarter" idx="14"/>
          </p:nvPr>
        </p:nvSpPr>
        <p:spPr>
          <a:xfrm>
            <a:off x="1688644" y="5805964"/>
            <a:ext cx="602216" cy="424504"/>
          </a:xfrm>
        </p:spPr>
        <p:txBody>
          <a:bodyPr/>
          <a:lstStyle/>
          <a:p>
            <a:r>
              <a:rPr lang="en-US" dirty="0"/>
              <a:t>Industry</a:t>
            </a:r>
          </a:p>
          <a:p>
            <a:pPr lvl="1"/>
            <a:r>
              <a:rPr lang="en-US" dirty="0">
                <a:ea typeface="Calibri" panose="020F0502020204030204" pitchFamily="34" charset="0"/>
                <a:cs typeface="Times New Roman" panose="02020603050405020304" pitchFamily="18" charset="0"/>
              </a:rPr>
              <a:t>Energy</a:t>
            </a:r>
            <a:r>
              <a:rPr lang="en-US" sz="800" dirty="0">
                <a:effectLst/>
                <a:ea typeface="Calibri" panose="020F0502020204030204" pitchFamily="34" charset="0"/>
                <a:cs typeface="Times New Roman" panose="02020603050405020304" pitchFamily="18" charset="0"/>
              </a:rPr>
              <a:t>.</a:t>
            </a:r>
            <a:endParaRPr lang="en-US" dirty="0"/>
          </a:p>
        </p:txBody>
      </p:sp>
      <p:sp>
        <p:nvSpPr>
          <p:cNvPr id="28" name="Text Placeholder 71">
            <a:extLst>
              <a:ext uri="{FF2B5EF4-FFF2-40B4-BE49-F238E27FC236}">
                <a16:creationId xmlns:a16="http://schemas.microsoft.com/office/drawing/2014/main" id="{7F1798A2-792F-4E3A-ACBB-F038CD168413}"/>
              </a:ext>
            </a:extLst>
          </p:cNvPr>
          <p:cNvSpPr>
            <a:spLocks noGrp="1"/>
          </p:cNvSpPr>
          <p:nvPr>
            <p:ph type="body" sz="quarter" idx="13"/>
          </p:nvPr>
        </p:nvSpPr>
        <p:spPr>
          <a:xfrm>
            <a:off x="412979" y="5805964"/>
            <a:ext cx="1050829" cy="540000"/>
          </a:xfrm>
        </p:spPr>
        <p:txBody>
          <a:bodyPr/>
          <a:lstStyle/>
          <a:p>
            <a:r>
              <a:rPr lang="en-US" dirty="0"/>
              <a:t>Shell</a:t>
            </a:r>
          </a:p>
          <a:p>
            <a:r>
              <a:rPr lang="it-IT" b="0" dirty="0"/>
              <a:t>No. 39 Le Duan, Ben Nghe Ward, District 1,Ho Chi Minh City, VIETNAM</a:t>
            </a:r>
            <a:br>
              <a:rPr lang="en-US" dirty="0"/>
            </a:br>
            <a:r>
              <a:rPr lang="en-US" dirty="0">
                <a:hlinkClick r:id="rId4"/>
              </a:rPr>
              <a:t>shell.com</a:t>
            </a:r>
            <a:r>
              <a:rPr lang="en-US" dirty="0"/>
              <a:t> </a:t>
            </a:r>
          </a:p>
        </p:txBody>
      </p:sp>
      <p:sp>
        <p:nvSpPr>
          <p:cNvPr id="47" name="Title 3">
            <a:extLst>
              <a:ext uri="{FF2B5EF4-FFF2-40B4-BE49-F238E27FC236}">
                <a16:creationId xmlns:a16="http://schemas.microsoft.com/office/drawing/2014/main" id="{F7704D95-64C3-B64B-ACB8-51D12CFC3229}"/>
              </a:ext>
            </a:extLst>
          </p:cNvPr>
          <p:cNvSpPr>
            <a:spLocks noGrp="1"/>
          </p:cNvSpPr>
          <p:nvPr>
            <p:ph type="title"/>
          </p:nvPr>
        </p:nvSpPr>
        <p:spPr>
          <a:xfrm>
            <a:off x="504001" y="555760"/>
            <a:ext cx="6428310" cy="553998"/>
          </a:xfrm>
        </p:spPr>
        <p:txBody>
          <a:bodyPr/>
          <a:lstStyle/>
          <a:p>
            <a:r>
              <a:rPr lang="en-US" dirty="0"/>
              <a:t>Shell Vietnam </a:t>
            </a:r>
            <a:r>
              <a:rPr lang="en-US" dirty="0">
                <a:solidFill>
                  <a:schemeClr val="accent1"/>
                </a:solidFill>
              </a:rPr>
              <a:t>Optimizes and Automates </a:t>
            </a:r>
            <a:r>
              <a:rPr lang="en-US" dirty="0"/>
              <a:t>Electronic Invoice and Electronic Delivery Process.</a:t>
            </a:r>
          </a:p>
        </p:txBody>
      </p:sp>
      <p:sp>
        <p:nvSpPr>
          <p:cNvPr id="35" name="CuadroTexto 34">
            <a:extLst>
              <a:ext uri="{FF2B5EF4-FFF2-40B4-BE49-F238E27FC236}">
                <a16:creationId xmlns:a16="http://schemas.microsoft.com/office/drawing/2014/main" id="{FBD8B81D-B52E-4DE2-D2F8-2D08019DB524}"/>
              </a:ext>
            </a:extLst>
          </p:cNvPr>
          <p:cNvSpPr txBox="1"/>
          <p:nvPr/>
        </p:nvSpPr>
        <p:spPr>
          <a:xfrm>
            <a:off x="7485758" y="1050476"/>
            <a:ext cx="4348850" cy="2585323"/>
          </a:xfrm>
          <a:prstGeom prst="rect">
            <a:avLst/>
          </a:prstGeom>
          <a:noFill/>
        </p:spPr>
        <p:txBody>
          <a:bodyPr wrap="square">
            <a:spAutoFit/>
          </a:bodyPr>
          <a:lstStyle/>
          <a:p>
            <a:pPr marL="0" lvl="1" indent="0" algn="just">
              <a:buNone/>
            </a:pPr>
            <a:r>
              <a:rPr lang="en-US" sz="1800" dirty="0"/>
              <a:t>“We like automatization”, </a:t>
            </a:r>
            <a:r>
              <a:rPr lang="en-US" sz="1200" dirty="0"/>
              <a:t>By adopting SAP Document and Reporting Compliance for Vietnam and using the features available in the cockpit, all our electronic invoices are online authorized and sent electronically direct to our customers.  Also, all our goods movements and transfers between plants are electronically and online approved and authorized, eliminating manual processing.”</a:t>
            </a:r>
          </a:p>
          <a:p>
            <a:pPr marL="0" lvl="1" indent="0" algn="just">
              <a:buNone/>
            </a:pPr>
            <a:endParaRPr lang="en-US" sz="1200" dirty="0"/>
          </a:p>
          <a:p>
            <a:pPr algn="ctr"/>
            <a:r>
              <a:rPr lang="en-MY" sz="1200" b="1" i="1" dirty="0"/>
              <a:t>Maxine Moses - Senior Solution Architect</a:t>
            </a:r>
            <a:endParaRPr lang="en-US" sz="1200" b="1" i="1" dirty="0"/>
          </a:p>
          <a:p>
            <a:pPr algn="ctr"/>
            <a:r>
              <a:rPr lang="en-MY" sz="1200" b="1" i="1" dirty="0"/>
              <a:t>Architecture &amp; Data - DS DPF</a:t>
            </a:r>
            <a:endParaRPr lang="en-US" sz="1200" b="1" i="1" dirty="0"/>
          </a:p>
          <a:p>
            <a:endParaRPr lang="en-US" sz="1200" i="1" dirty="0"/>
          </a:p>
          <a:p>
            <a:endParaRPr lang="en-US" sz="1200" i="1" dirty="0"/>
          </a:p>
          <a:p>
            <a:endParaRPr lang="en-US" sz="1200" i="1" dirty="0"/>
          </a:p>
        </p:txBody>
      </p:sp>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03998" y="1363933"/>
            <a:ext cx="6117718" cy="4025312"/>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u="sng" dirty="0"/>
              <a:t>Before</a:t>
            </a:r>
            <a:r>
              <a:rPr lang="en-US" b="1" dirty="0"/>
              <a:t>: Challenges and Opportunities</a:t>
            </a:r>
          </a:p>
          <a:p>
            <a:pPr marL="0" lvl="1" indent="0" algn="just">
              <a:buNone/>
            </a:pPr>
            <a:endParaRPr lang="en-US" b="1" dirty="0"/>
          </a:p>
          <a:p>
            <a:pPr lvl="1" algn="just"/>
            <a:r>
              <a:rPr lang="en-US" dirty="0"/>
              <a:t>Needed to comply with e-invoice and e-delivery notes mandates for Vietnam.</a:t>
            </a:r>
          </a:p>
          <a:p>
            <a:pPr lvl="1" algn="just"/>
            <a:endParaRPr lang="en-US" dirty="0"/>
          </a:p>
          <a:p>
            <a:pPr lvl="1" algn="just"/>
            <a:r>
              <a:rPr lang="en-US" dirty="0"/>
              <a:t>Dependent on manual invoice and delivery processes.</a:t>
            </a:r>
          </a:p>
          <a:p>
            <a:pPr marL="0" lvl="1" indent="0" algn="just">
              <a:buNone/>
            </a:pPr>
            <a:endParaRPr lang="en-US" b="1" dirty="0"/>
          </a:p>
          <a:p>
            <a:pPr marL="0" lvl="1" indent="0" algn="just">
              <a:buNone/>
            </a:pPr>
            <a:r>
              <a:rPr lang="en-US" b="1" u="sng" dirty="0"/>
              <a:t>After e-Invoice Implementation</a:t>
            </a:r>
            <a:r>
              <a:rPr lang="en-US" b="1" dirty="0"/>
              <a:t>: Value-Driven Results</a:t>
            </a:r>
          </a:p>
          <a:p>
            <a:pPr lvl="1" algn="just"/>
            <a:endParaRPr lang="en-US" dirty="0"/>
          </a:p>
          <a:p>
            <a:pPr lvl="1" algn="just"/>
            <a:r>
              <a:rPr lang="en-US" dirty="0"/>
              <a:t>Achieved compliance with the GDT of Vietnam.  </a:t>
            </a:r>
          </a:p>
          <a:p>
            <a:pPr lvl="1" algn="just"/>
            <a:endParaRPr lang="en-US" dirty="0"/>
          </a:p>
          <a:p>
            <a:pPr lvl="1" algn="just"/>
            <a:r>
              <a:rPr lang="en-US" dirty="0"/>
              <a:t>Following the implementation of e-invoices and e-delivery notes , Shell Vietnam now guarantees the delivery of both to the customer's registered email as soon as the order is completed, billed, and approved.</a:t>
            </a:r>
          </a:p>
          <a:p>
            <a:pPr marL="0" lvl="1" indent="0" algn="just">
              <a:buNone/>
            </a:pPr>
            <a:endParaRPr lang="en-US" dirty="0"/>
          </a:p>
          <a:p>
            <a:pPr lvl="1" algn="just"/>
            <a:r>
              <a:rPr lang="en-US" dirty="0"/>
              <a:t>Simplified IT landscape, with electronic invoice activities and electronic delivery processes supported by a single solution inside SAP.</a:t>
            </a:r>
          </a:p>
          <a:p>
            <a:pPr marL="0" lvl="1" indent="0" algn="just">
              <a:buNone/>
            </a:pPr>
            <a:endParaRPr lang="en-US" dirty="0"/>
          </a:p>
          <a:p>
            <a:pPr lvl="1"/>
            <a:r>
              <a:rPr lang="en-US" dirty="0"/>
              <a:t>Increased transparency and automation of the Order-to-Cash process as a result of implementing the e-invoice.</a:t>
            </a:r>
          </a:p>
        </p:txBody>
      </p:sp>
      <p:sp>
        <p:nvSpPr>
          <p:cNvPr id="3" name="Text Placeholder 69">
            <a:extLst>
              <a:ext uri="{FF2B5EF4-FFF2-40B4-BE49-F238E27FC236}">
                <a16:creationId xmlns:a16="http://schemas.microsoft.com/office/drawing/2014/main" id="{5BC21F62-856F-CF8C-9B62-E1F1358AFD99}"/>
              </a:ext>
            </a:extLst>
          </p:cNvPr>
          <p:cNvSpPr txBox="1">
            <a:spLocks/>
          </p:cNvSpPr>
          <p:nvPr/>
        </p:nvSpPr>
        <p:spPr bwMode="black">
          <a:xfrm>
            <a:off x="9988208" y="3362221"/>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pic>
        <p:nvPicPr>
          <p:cNvPr id="5" name="Imagen 4" descr="Texto">
            <a:extLst>
              <a:ext uri="{FF2B5EF4-FFF2-40B4-BE49-F238E27FC236}">
                <a16:creationId xmlns:a16="http://schemas.microsoft.com/office/drawing/2014/main" id="{C3B74834-C75E-FF9F-2665-7F1AFA2BE137}"/>
              </a:ext>
            </a:extLst>
          </p:cNvPr>
          <p:cNvPicPr>
            <a:picLocks noChangeAspect="1"/>
          </p:cNvPicPr>
          <p:nvPr/>
        </p:nvPicPr>
        <p:blipFill>
          <a:blip r:embed="rId5"/>
          <a:stretch>
            <a:fillRect/>
          </a:stretch>
        </p:blipFill>
        <p:spPr>
          <a:xfrm>
            <a:off x="9102161" y="3398459"/>
            <a:ext cx="2725956" cy="762897"/>
          </a:xfrm>
          <a:prstGeom prst="rect">
            <a:avLst/>
          </a:prstGeom>
        </p:spPr>
      </p:pic>
      <p:pic>
        <p:nvPicPr>
          <p:cNvPr id="4" name="Picture 16" descr="History of All Logos: All Shell Logos">
            <a:extLst>
              <a:ext uri="{FF2B5EF4-FFF2-40B4-BE49-F238E27FC236}">
                <a16:creationId xmlns:a16="http://schemas.microsoft.com/office/drawing/2014/main" id="{C8393312-3CFF-B890-27FE-5E10C26FD041}"/>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00137" y="3207185"/>
            <a:ext cx="1009650" cy="935990"/>
          </a:xfrm>
          <a:prstGeom prst="rect">
            <a:avLst/>
          </a:prstGeom>
          <a:noFill/>
          <a:ln>
            <a:noFill/>
          </a:ln>
        </p:spPr>
      </p:pic>
    </p:spTree>
    <p:extLst>
      <p:ext uri="{BB962C8B-B14F-4D97-AF65-F5344CB8AC3E}">
        <p14:creationId xmlns:p14="http://schemas.microsoft.com/office/powerpoint/2010/main" val="200277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3" name="Text Placeholder 83">
            <a:extLst>
              <a:ext uri="{FF2B5EF4-FFF2-40B4-BE49-F238E27FC236}">
                <a16:creationId xmlns:a16="http://schemas.microsoft.com/office/drawing/2014/main" id="{4CD3F30F-DE28-4A7D-9F1B-5A93637ADCB3}"/>
              </a:ext>
            </a:extLst>
          </p:cNvPr>
          <p:cNvSpPr>
            <a:spLocks noGrp="1"/>
          </p:cNvSpPr>
          <p:nvPr>
            <p:ph type="body" sz="quarter" idx="21"/>
          </p:nvPr>
        </p:nvSpPr>
        <p:spPr>
          <a:xfrm>
            <a:off x="4837952" y="5805964"/>
            <a:ext cx="2094359" cy="540000"/>
          </a:xfrm>
        </p:spPr>
        <p:txBody>
          <a:bodyPr/>
          <a:lstStyle/>
          <a:p>
            <a:r>
              <a:rPr lang="en-US" dirty="0"/>
              <a:t>Featured Solutions and Services</a:t>
            </a:r>
          </a:p>
          <a:p>
            <a:pPr lvl="1"/>
            <a:r>
              <a:rPr lang="en-US" dirty="0"/>
              <a:t>SAP </a:t>
            </a:r>
            <a:r>
              <a:rPr lang="en-GB" dirty="0"/>
              <a:t>S/4HANA </a:t>
            </a:r>
          </a:p>
          <a:p>
            <a:pPr lvl="1"/>
            <a:r>
              <a:rPr lang="en-GB" dirty="0"/>
              <a:t>SAP Document and Reporting Compliance</a:t>
            </a:r>
            <a:endParaRPr lang="en-US" dirty="0"/>
          </a:p>
        </p:txBody>
      </p:sp>
      <p:sp>
        <p:nvSpPr>
          <p:cNvPr id="30" name="Text Placeholder 79">
            <a:extLst>
              <a:ext uri="{FF2B5EF4-FFF2-40B4-BE49-F238E27FC236}">
                <a16:creationId xmlns:a16="http://schemas.microsoft.com/office/drawing/2014/main" id="{99B63A2F-DB86-4CAA-AF50-5E1E4151B32B}"/>
              </a:ext>
            </a:extLst>
          </p:cNvPr>
          <p:cNvSpPr>
            <a:spLocks noGrp="1"/>
          </p:cNvSpPr>
          <p:nvPr>
            <p:ph type="body" sz="quarter" idx="15"/>
          </p:nvPr>
        </p:nvSpPr>
        <p:spPr>
          <a:xfrm>
            <a:off x="3837010" y="5805964"/>
            <a:ext cx="853947" cy="540000"/>
          </a:xfrm>
        </p:spPr>
        <p:txBody>
          <a:bodyPr/>
          <a:lstStyle/>
          <a:p>
            <a:r>
              <a:rPr lang="en-US" dirty="0"/>
              <a:t>Employees</a:t>
            </a:r>
          </a:p>
          <a:p>
            <a:pPr lvl="1"/>
            <a:r>
              <a:rPr lang="en-US" dirty="0"/>
              <a:t>Approximate 93,000 of employees</a:t>
            </a:r>
          </a:p>
        </p:txBody>
      </p:sp>
      <p:sp>
        <p:nvSpPr>
          <p:cNvPr id="32" name="Text Placeholder 82">
            <a:extLst>
              <a:ext uri="{FF2B5EF4-FFF2-40B4-BE49-F238E27FC236}">
                <a16:creationId xmlns:a16="http://schemas.microsoft.com/office/drawing/2014/main" id="{EFE5EEE1-E46D-4C53-B787-1FAD5444705A}"/>
              </a:ext>
            </a:extLst>
          </p:cNvPr>
          <p:cNvSpPr>
            <a:spLocks noGrp="1"/>
          </p:cNvSpPr>
          <p:nvPr>
            <p:ph type="body" sz="quarter" idx="19"/>
          </p:nvPr>
        </p:nvSpPr>
        <p:spPr>
          <a:xfrm>
            <a:off x="2542591" y="5805964"/>
            <a:ext cx="1147425" cy="540000"/>
          </a:xfrm>
        </p:spPr>
        <p:txBody>
          <a:bodyPr/>
          <a:lstStyle/>
          <a:p>
            <a:r>
              <a:rPr lang="en-US" dirty="0"/>
              <a:t>Products and Services</a:t>
            </a:r>
          </a:p>
          <a:p>
            <a:pPr lvl="1"/>
            <a:r>
              <a:rPr lang="en-US" sz="800" dirty="0">
                <a:ea typeface="Calibri" panose="020F0502020204030204" pitchFamily="34" charset="0"/>
                <a:cs typeface="Times New Roman" panose="02020603050405020304" pitchFamily="18" charset="0"/>
              </a:rPr>
              <a:t>Oil and natural gas sectors, gasoline refining.</a:t>
            </a:r>
          </a:p>
          <a:p>
            <a:pPr lvl="1"/>
            <a:endParaRPr lang="en-US" dirty="0"/>
          </a:p>
        </p:txBody>
      </p:sp>
      <p:sp>
        <p:nvSpPr>
          <p:cNvPr id="29" name="Text Placeholder 78">
            <a:extLst>
              <a:ext uri="{FF2B5EF4-FFF2-40B4-BE49-F238E27FC236}">
                <a16:creationId xmlns:a16="http://schemas.microsoft.com/office/drawing/2014/main" id="{04C3EDEF-71EC-479A-BF75-CF1237E3EBB5}"/>
              </a:ext>
            </a:extLst>
          </p:cNvPr>
          <p:cNvSpPr>
            <a:spLocks noGrp="1"/>
          </p:cNvSpPr>
          <p:nvPr>
            <p:ph type="body" sz="quarter" idx="14"/>
          </p:nvPr>
        </p:nvSpPr>
        <p:spPr>
          <a:xfrm>
            <a:off x="1688644" y="5805964"/>
            <a:ext cx="602216" cy="424504"/>
          </a:xfrm>
        </p:spPr>
        <p:txBody>
          <a:bodyPr/>
          <a:lstStyle/>
          <a:p>
            <a:r>
              <a:rPr lang="en-US" dirty="0"/>
              <a:t>Industry</a:t>
            </a:r>
          </a:p>
          <a:p>
            <a:pPr lvl="1"/>
            <a:r>
              <a:rPr lang="en-US" dirty="0">
                <a:ea typeface="Calibri" panose="020F0502020204030204" pitchFamily="34" charset="0"/>
                <a:cs typeface="Times New Roman" panose="02020603050405020304" pitchFamily="18" charset="0"/>
              </a:rPr>
              <a:t>Energy</a:t>
            </a:r>
            <a:r>
              <a:rPr lang="en-US" sz="800" dirty="0">
                <a:effectLst/>
                <a:ea typeface="Calibri" panose="020F0502020204030204" pitchFamily="34" charset="0"/>
                <a:cs typeface="Times New Roman" panose="02020603050405020304" pitchFamily="18" charset="0"/>
              </a:rPr>
              <a:t>.</a:t>
            </a:r>
            <a:endParaRPr lang="en-US" dirty="0"/>
          </a:p>
          <a:p>
            <a:pPr lvl="1"/>
            <a:endParaRPr lang="en-US" dirty="0"/>
          </a:p>
        </p:txBody>
      </p:sp>
      <p:sp>
        <p:nvSpPr>
          <p:cNvPr id="28" name="Text Placeholder 71">
            <a:extLst>
              <a:ext uri="{FF2B5EF4-FFF2-40B4-BE49-F238E27FC236}">
                <a16:creationId xmlns:a16="http://schemas.microsoft.com/office/drawing/2014/main" id="{7F1798A2-792F-4E3A-ACBB-F038CD168413}"/>
              </a:ext>
            </a:extLst>
          </p:cNvPr>
          <p:cNvSpPr>
            <a:spLocks noGrp="1"/>
          </p:cNvSpPr>
          <p:nvPr>
            <p:ph type="body" sz="quarter" idx="13"/>
          </p:nvPr>
        </p:nvSpPr>
        <p:spPr>
          <a:xfrm>
            <a:off x="414349" y="5805964"/>
            <a:ext cx="1037651" cy="540000"/>
          </a:xfrm>
        </p:spPr>
        <p:txBody>
          <a:bodyPr/>
          <a:lstStyle/>
          <a:p>
            <a:r>
              <a:rPr lang="en-US" dirty="0"/>
              <a:t>Shell</a:t>
            </a:r>
          </a:p>
          <a:p>
            <a:r>
              <a:rPr lang="it-IT" b="0" dirty="0"/>
              <a:t>No. 39 Le Duan, Ben Nghe Ward, District 1,Ho Chi Minh City, VIETNAM</a:t>
            </a:r>
            <a:br>
              <a:rPr lang="en-US" dirty="0"/>
            </a:br>
            <a:r>
              <a:rPr lang="en-US" dirty="0">
                <a:hlinkClick r:id="rId4"/>
              </a:rPr>
              <a:t>shell.com</a:t>
            </a:r>
            <a:r>
              <a:rPr lang="en-US" dirty="0"/>
              <a:t> </a:t>
            </a:r>
          </a:p>
        </p:txBody>
      </p:sp>
      <p:sp>
        <p:nvSpPr>
          <p:cNvPr id="35" name="CuadroTexto 34">
            <a:extLst>
              <a:ext uri="{FF2B5EF4-FFF2-40B4-BE49-F238E27FC236}">
                <a16:creationId xmlns:a16="http://schemas.microsoft.com/office/drawing/2014/main" id="{FBD8B81D-B52E-4DE2-D2F8-2D08019DB524}"/>
              </a:ext>
            </a:extLst>
          </p:cNvPr>
          <p:cNvSpPr txBox="1"/>
          <p:nvPr/>
        </p:nvSpPr>
        <p:spPr>
          <a:xfrm>
            <a:off x="7087557" y="1058595"/>
            <a:ext cx="4736891" cy="2215991"/>
          </a:xfrm>
          <a:prstGeom prst="rect">
            <a:avLst/>
          </a:prstGeom>
          <a:noFill/>
        </p:spPr>
        <p:txBody>
          <a:bodyPr wrap="square">
            <a:spAutoFit/>
          </a:bodyPr>
          <a:lstStyle/>
          <a:p>
            <a:pPr marL="0" lvl="1" algn="just" defTabSz="1088558">
              <a:buClrTx/>
              <a:buNone/>
            </a:pPr>
            <a:r>
              <a:rPr lang="en-US" sz="1800" dirty="0"/>
              <a:t>“A synergy implementation”, </a:t>
            </a:r>
            <a:r>
              <a:rPr lang="en-US" sz="1200" dirty="0">
                <a:latin typeface="+mn-lt"/>
              </a:rPr>
              <a:t>by taking the challenge of extending SAP Document and Reporting Compliance for Vietnam and delivering the solution in technical packages without the need of access to Customer environment, working together as unique team between the Consulting and Technical team of Origen, IT BA, Technical team of Shell plus the local third party integrator VNPT were able to complete the project within the timeline required by the local mandate.” </a:t>
            </a:r>
          </a:p>
          <a:p>
            <a:pPr marL="0" lvl="1" indent="0" algn="just">
              <a:buNone/>
            </a:pPr>
            <a:endParaRPr lang="en-US" sz="1200" i="1" dirty="0"/>
          </a:p>
          <a:p>
            <a:pPr marL="0" lvl="1" indent="0" algn="ctr">
              <a:buNone/>
            </a:pPr>
            <a:r>
              <a:rPr lang="en-US" sz="1200" b="1" i="1" dirty="0"/>
              <a:t>Gustavo Colamussi, SAP LATAM Localization &amp; e-invoice Manager, Origen Technologies.</a:t>
            </a:r>
          </a:p>
        </p:txBody>
      </p:sp>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03998" y="1457246"/>
            <a:ext cx="6117718" cy="4025312"/>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u="sng" dirty="0"/>
              <a:t>Why Vietnam Electronic Invoice partner Package solution in SAP</a:t>
            </a:r>
            <a:r>
              <a:rPr lang="en-US" b="1" dirty="0"/>
              <a:t>:</a:t>
            </a:r>
          </a:p>
          <a:p>
            <a:pPr marL="0" lvl="1" indent="0" algn="just">
              <a:buNone/>
            </a:pPr>
            <a:endParaRPr lang="en-US" dirty="0"/>
          </a:p>
          <a:p>
            <a:pPr lvl="1" algn="just"/>
            <a:r>
              <a:rPr lang="en-US" dirty="0"/>
              <a:t>Taking advantage of the fast and reliable implementation process, receiving the solution as a technical packages:</a:t>
            </a:r>
          </a:p>
          <a:p>
            <a:pPr lvl="1" algn="just"/>
            <a:endParaRPr lang="en-US" b="1" dirty="0"/>
          </a:p>
          <a:p>
            <a:pPr marL="228600" lvl="1" indent="-228600" algn="just">
              <a:buFont typeface="+mj-lt"/>
              <a:buAutoNum type="arabicPeriod"/>
            </a:pPr>
            <a:r>
              <a:rPr lang="en-GB" b="0" u="sng" dirty="0"/>
              <a:t>SAP ERP Package</a:t>
            </a:r>
            <a:r>
              <a:rPr lang="en-GB" b="0" dirty="0"/>
              <a:t>: containing all the technical objects (delivered via Transport Requests) and the eDocument Framework / AIF settings (delivered via BC Set format) that will enable the automatic creation of Electronic Documents for Vietnam once the source documents are created in the corresponding source applications.</a:t>
            </a:r>
            <a:r>
              <a:rPr lang="en-US" b="0" dirty="0"/>
              <a:t>  </a:t>
            </a:r>
          </a:p>
          <a:p>
            <a:pPr marL="228600" lvl="1" indent="-228600" algn="just">
              <a:buFont typeface="+mj-lt"/>
              <a:buAutoNum type="arabicPeriod"/>
            </a:pPr>
            <a:endParaRPr lang="en-US" b="0" dirty="0"/>
          </a:p>
          <a:p>
            <a:pPr marL="228600" lvl="1" indent="-228600" algn="just">
              <a:buFont typeface="+mj-lt"/>
              <a:buAutoNum type="arabicPeriod"/>
            </a:pPr>
            <a:r>
              <a:rPr lang="en-GB" b="0" u="sng" dirty="0"/>
              <a:t>SAP Integration Suite (Cloud Integration) Package</a:t>
            </a:r>
            <a:r>
              <a:rPr lang="en-GB" b="0" dirty="0"/>
              <a:t>: containing the Integration Package to deploy in your SAP Integration Suite tenant (also known as CPI). This is needed to communicate with the </a:t>
            </a:r>
            <a:r>
              <a:rPr lang="en-GB" dirty="0"/>
              <a:t>authorized third-party </a:t>
            </a:r>
            <a:r>
              <a:rPr lang="en-GB" b="0" dirty="0"/>
              <a:t>Web Services.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1" indent="0" algn="just">
              <a:buNone/>
            </a:pPr>
            <a:endParaRPr lang="en-US" dirty="0"/>
          </a:p>
          <a:p>
            <a:pPr lvl="1" algn="just"/>
            <a:r>
              <a:rPr lang="en-GB" b="0" dirty="0"/>
              <a:t>A “Deployment Guide” is also delivered with instructions on how to configure the product to adjust it to your business scope and needs.</a:t>
            </a:r>
          </a:p>
          <a:p>
            <a:pPr marL="0" lvl="1" indent="0" algn="just">
              <a:buNone/>
            </a:pPr>
            <a:endParaRPr lang="en-GB" dirty="0"/>
          </a:p>
          <a:p>
            <a:pPr lvl="1" algn="just"/>
            <a:r>
              <a:rPr lang="en-GB" dirty="0"/>
              <a:t>This solution for e-invoice for Vietnam in SAP is deployed using the SAP Add-On. This package will guarantee the ability to create the installation and support packages following the SAP best practices procedures. The SAP Add-On guarantees quality software development by using a standardized process flows from planning to delivering the add-on components for future enhancements and legal updates. </a:t>
            </a:r>
            <a:endParaRPr lang="en-US" dirty="0"/>
          </a:p>
          <a:p>
            <a:pPr marL="0" lvl="1" indent="0" algn="just">
              <a:buNone/>
            </a:pPr>
            <a:endParaRPr lang="en-US" dirty="0"/>
          </a:p>
          <a:p>
            <a:pPr marL="0" lvl="1" indent="0" algn="just">
              <a:buNone/>
            </a:pPr>
            <a:endParaRPr lang="en-US" dirty="0"/>
          </a:p>
        </p:txBody>
      </p:sp>
      <p:sp>
        <p:nvSpPr>
          <p:cNvPr id="3" name="Title 3">
            <a:extLst>
              <a:ext uri="{FF2B5EF4-FFF2-40B4-BE49-F238E27FC236}">
                <a16:creationId xmlns:a16="http://schemas.microsoft.com/office/drawing/2014/main" id="{E0DAFF94-BBDB-5F7B-EFF7-B761A8A48957}"/>
              </a:ext>
            </a:extLst>
          </p:cNvPr>
          <p:cNvSpPr>
            <a:spLocks noGrp="1"/>
          </p:cNvSpPr>
          <p:nvPr>
            <p:ph type="title"/>
          </p:nvPr>
        </p:nvSpPr>
        <p:spPr>
          <a:xfrm>
            <a:off x="504001" y="630404"/>
            <a:ext cx="6300211" cy="553998"/>
          </a:xfrm>
        </p:spPr>
        <p:txBody>
          <a:bodyPr/>
          <a:lstStyle/>
          <a:p>
            <a:r>
              <a:rPr lang="en-US" dirty="0"/>
              <a:t>Fulfilling Country-specific Mandates with </a:t>
            </a:r>
            <a:r>
              <a:rPr lang="en-US" dirty="0">
                <a:solidFill>
                  <a:schemeClr val="accent1"/>
                </a:solidFill>
              </a:rPr>
              <a:t>SAP Document </a:t>
            </a:r>
            <a:br>
              <a:rPr lang="en-US" dirty="0">
                <a:solidFill>
                  <a:schemeClr val="accent1"/>
                </a:solidFill>
              </a:rPr>
            </a:br>
            <a:r>
              <a:rPr lang="en-US" dirty="0">
                <a:solidFill>
                  <a:schemeClr val="accent1"/>
                </a:solidFill>
              </a:rPr>
              <a:t>and Reporting Compliance </a:t>
            </a:r>
            <a:r>
              <a:rPr lang="en-US" dirty="0"/>
              <a:t>for Vietnam e-invoice.</a:t>
            </a:r>
          </a:p>
        </p:txBody>
      </p:sp>
      <p:sp>
        <p:nvSpPr>
          <p:cNvPr id="2" name="Text Placeholder 69">
            <a:extLst>
              <a:ext uri="{FF2B5EF4-FFF2-40B4-BE49-F238E27FC236}">
                <a16:creationId xmlns:a16="http://schemas.microsoft.com/office/drawing/2014/main" id="{7F021839-B26B-41B0-86E2-D22B21620B63}"/>
              </a:ext>
            </a:extLst>
          </p:cNvPr>
          <p:cNvSpPr txBox="1">
            <a:spLocks/>
          </p:cNvSpPr>
          <p:nvPr/>
        </p:nvSpPr>
        <p:spPr bwMode="black">
          <a:xfrm>
            <a:off x="9813881" y="3632522"/>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pic>
        <p:nvPicPr>
          <p:cNvPr id="4" name="Imagen 3" descr="Texto&#10;&#10;Descripción generada automáticamente">
            <a:extLst>
              <a:ext uri="{FF2B5EF4-FFF2-40B4-BE49-F238E27FC236}">
                <a16:creationId xmlns:a16="http://schemas.microsoft.com/office/drawing/2014/main" id="{F95B1140-986D-7218-C484-3FA76D1D9C18}"/>
              </a:ext>
            </a:extLst>
          </p:cNvPr>
          <p:cNvPicPr>
            <a:picLocks noChangeAspect="1"/>
          </p:cNvPicPr>
          <p:nvPr/>
        </p:nvPicPr>
        <p:blipFill>
          <a:blip r:embed="rId5"/>
          <a:stretch>
            <a:fillRect/>
          </a:stretch>
        </p:blipFill>
        <p:spPr>
          <a:xfrm>
            <a:off x="8965221" y="3608409"/>
            <a:ext cx="2725956" cy="762897"/>
          </a:xfrm>
          <a:prstGeom prst="rect">
            <a:avLst/>
          </a:prstGeom>
        </p:spPr>
      </p:pic>
      <p:pic>
        <p:nvPicPr>
          <p:cNvPr id="5" name="Picture 16" descr="History of All Logos: All Shell Logos">
            <a:extLst>
              <a:ext uri="{FF2B5EF4-FFF2-40B4-BE49-F238E27FC236}">
                <a16:creationId xmlns:a16="http://schemas.microsoft.com/office/drawing/2014/main" id="{26FF2606-B8FF-DB5E-41CE-8569EF7168F3}"/>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596001" y="3384294"/>
            <a:ext cx="1009650" cy="935990"/>
          </a:xfrm>
          <a:prstGeom prst="rect">
            <a:avLst/>
          </a:prstGeom>
          <a:noFill/>
          <a:ln>
            <a:noFill/>
          </a:ln>
        </p:spPr>
      </p:pic>
    </p:spTree>
    <p:extLst>
      <p:ext uri="{BB962C8B-B14F-4D97-AF65-F5344CB8AC3E}">
        <p14:creationId xmlns:p14="http://schemas.microsoft.com/office/powerpoint/2010/main" val="1652219745"/>
      </p:ext>
    </p:extLst>
  </p:cSld>
  <p:clrMapOvr>
    <a:masterClrMapping/>
  </p:clrMapOvr>
</p:sld>
</file>

<file path=ppt/theme/theme1.xml><?xml version="1.0" encoding="utf-8"?>
<a:theme xmlns:a="http://schemas.openxmlformats.org/drawingml/2006/main" name="BTS short Template Febr 2021 EN">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noFill/>
        <a:ln w="25400" algn="ctr">
          <a:solidFill>
            <a:schemeClr val="tx1"/>
          </a:solid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254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name="_BTS_short_Master_EN" id="{ECE32A12-0952-8B49-B803-C45CC0E10CE2}" vid="{F24266C5-FC09-C448-AC42-79B2A4C5580F}"/>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615F0F9DCBF1E94796646FCF98A7C072" ma:contentTypeVersion="13" ma:contentTypeDescription="Ein neues Dokument erstellen." ma:contentTypeScope="" ma:versionID="35c4870f76107f1824caf51e384b5645">
  <xsd:schema xmlns:xsd="http://www.w3.org/2001/XMLSchema" xmlns:xs="http://www.w3.org/2001/XMLSchema" xmlns:p="http://schemas.microsoft.com/office/2006/metadata/properties" xmlns:ns2="0e00d59e-b0d2-4e67-be34-67e465b0fbed" xmlns:ns3="47fc58d8-9f4b-4bc8-b278-c3cb6f298023" targetNamespace="http://schemas.microsoft.com/office/2006/metadata/properties" ma:root="true" ma:fieldsID="9e6c4fb431539cf6566f50e157bdb217" ns2:_="" ns3:_="">
    <xsd:import namespace="0e00d59e-b0d2-4e67-be34-67e465b0fbed"/>
    <xsd:import namespace="47fc58d8-9f4b-4bc8-b278-c3cb6f29802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ResponsibleContact"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00d59e-b0d2-4e67-be34-67e465b0fbed"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fc58d8-9f4b-4bc8-b278-c3cb6f29802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ResponsibleContact" ma:index="17" nillable="true" ma:displayName="Responsible Contact" ma:format="Dropdown" ma:list="UserInfo" ma:SharePointGroup="0" ma:internalName="ResponsibleContac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sponsibleContact xmlns="47fc58d8-9f4b-4bc8-b278-c3cb6f298023">
      <UserInfo>
        <DisplayName/>
        <AccountId xsi:nil="true"/>
        <AccountType/>
      </UserInfo>
    </ResponsibleContact>
  </documentManagement>
</p:properties>
</file>

<file path=customXml/itemProps1.xml><?xml version="1.0" encoding="utf-8"?>
<ds:datastoreItem xmlns:ds="http://schemas.openxmlformats.org/officeDocument/2006/customXml" ds:itemID="{1DF3068A-F00F-4CC4-9F95-C284C1D19682}">
  <ds:schemaRefs>
    <ds:schemaRef ds:uri="http://schemas.microsoft.com/sharepoint/v3/contenttype/forms"/>
  </ds:schemaRefs>
</ds:datastoreItem>
</file>

<file path=customXml/itemProps2.xml><?xml version="1.0" encoding="utf-8"?>
<ds:datastoreItem xmlns:ds="http://schemas.openxmlformats.org/officeDocument/2006/customXml" ds:itemID="{C4881104-BA0C-469E-820F-65EB19C18D5B}">
  <ds:schemaRefs>
    <ds:schemaRef ds:uri="http://schemas.microsoft.com/office/2006/metadata/contentType"/>
    <ds:schemaRef ds:uri="http://schemas.microsoft.com/office/2006/metadata/properties/metaAttributes"/>
    <ds:schemaRef ds:uri="http://www.w3.org/2000/xmlns/"/>
    <ds:schemaRef ds:uri="http://www.w3.org/2001/XMLSchema"/>
    <ds:schemaRef ds:uri="0e00d59e-b0d2-4e67-be34-67e465b0fbed"/>
    <ds:schemaRef ds:uri="47fc58d8-9f4b-4bc8-b278-c3cb6f29802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A692D31-9B4C-4DFA-ACD5-6283B7745DE5}">
  <ds:schemaRefs>
    <ds:schemaRef ds:uri="http://schemas.microsoft.com/office/2006/metadata/properties"/>
    <ds:schemaRef ds:uri="http://www.w3.org/2000/xmlns/"/>
    <ds:schemaRef ds:uri="47fc58d8-9f4b-4bc8-b278-c3cb6f298023"/>
    <ds:schemaRef ds:uri="http://www.w3.org/2001/XMLSchema-instan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NuSkin a common platform for e-invoice Regulations in multiple countries - copia</Template>
  <TotalTime>1115</TotalTime>
  <Words>900</Words>
  <Application>Microsoft Office PowerPoint</Application>
  <PresentationFormat>Personalizado</PresentationFormat>
  <Paragraphs>71</Paragraphs>
  <Slides>3</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Symbol</vt:lpstr>
      <vt:lpstr>Wingdings</vt:lpstr>
      <vt:lpstr>Wingdings</vt:lpstr>
      <vt:lpstr>BTS short Template Febr 2021 EN</vt:lpstr>
      <vt:lpstr>Shell Vietnam – adopting the Partner package option for SAP Document and Reporting Compliance for e-Invoice and e-Delivery </vt:lpstr>
      <vt:lpstr>Shell Vietnam Optimizes and Automates Electronic Invoice and Electronic Delivery Process.</vt:lpstr>
      <vt:lpstr>Fulfilling Country-specific Mandates with SAP Document  and Reporting Compliance for Vietnam e-invoice.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 Skin Vietnam a common platform for e-invoice Regulations in multiple countries</dc:title>
  <dc:subject/>
  <dc:creator>Gustavo Colamussi</dc:creator>
  <cp:keywords>Oct/2021/BTS short/16:9</cp:keywords>
  <dc:description/>
  <cp:lastModifiedBy>Gustavo Colamussi</cp:lastModifiedBy>
  <cp:revision>31</cp:revision>
  <cp:lastPrinted>2018-09-03T13:17:10Z</cp:lastPrinted>
  <dcterms:created xsi:type="dcterms:W3CDTF">2022-07-21T17:54:31Z</dcterms:created>
  <dcterms:modified xsi:type="dcterms:W3CDTF">2023-08-03T12:32:00Z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0x010100615F0F9DCBF1E94796646FCF98A7C072</vt:lpwstr>
  </property>
  <property fmtid="{D5CDD505-2E9C-101B-9397-08002B2CF9AE}" pid="4" name="ClassificationContentMarkingFooterLocations">
    <vt:lpwstr>Customer Reference Slide Template 2019 EN:7</vt:lpwstr>
  </property>
  <property fmtid="{D5CDD505-2E9C-101B-9397-08002B2CF9AE}" pid="5" name="ClassificationContentMarkingFooterText">
    <vt:lpwstr>Public</vt:lpwstr>
  </property>
</Properties>
</file>